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 id="2147483732" r:id="rId2"/>
    <p:sldMasterId id="2147483744" r:id="rId3"/>
  </p:sldMasterIdLst>
  <p:notesMasterIdLst>
    <p:notesMasterId r:id="rId42"/>
  </p:notesMasterIdLst>
  <p:sldIdLst>
    <p:sldId id="256" r:id="rId4"/>
    <p:sldId id="257" r:id="rId5"/>
    <p:sldId id="258" r:id="rId6"/>
    <p:sldId id="259" r:id="rId7"/>
    <p:sldId id="261" r:id="rId8"/>
    <p:sldId id="273" r:id="rId9"/>
    <p:sldId id="274" r:id="rId10"/>
    <p:sldId id="277" r:id="rId11"/>
    <p:sldId id="292" r:id="rId12"/>
    <p:sldId id="293" r:id="rId13"/>
    <p:sldId id="294" r:id="rId14"/>
    <p:sldId id="295" r:id="rId15"/>
    <p:sldId id="296" r:id="rId16"/>
    <p:sldId id="297" r:id="rId17"/>
    <p:sldId id="298" r:id="rId18"/>
    <p:sldId id="278" r:id="rId19"/>
    <p:sldId id="315" r:id="rId20"/>
    <p:sldId id="281" r:id="rId21"/>
    <p:sldId id="299" r:id="rId22"/>
    <p:sldId id="300" r:id="rId23"/>
    <p:sldId id="301" r:id="rId24"/>
    <p:sldId id="303" r:id="rId25"/>
    <p:sldId id="304" r:id="rId26"/>
    <p:sldId id="305" r:id="rId27"/>
    <p:sldId id="302" r:id="rId28"/>
    <p:sldId id="286" r:id="rId29"/>
    <p:sldId id="306" r:id="rId30"/>
    <p:sldId id="307" r:id="rId31"/>
    <p:sldId id="308" r:id="rId32"/>
    <p:sldId id="309" r:id="rId33"/>
    <p:sldId id="310" r:id="rId34"/>
    <p:sldId id="312" r:id="rId35"/>
    <p:sldId id="313" r:id="rId36"/>
    <p:sldId id="314" r:id="rId37"/>
    <p:sldId id="311" r:id="rId38"/>
    <p:sldId id="282" r:id="rId39"/>
    <p:sldId id="283" r:id="rId40"/>
    <p:sldId id="290" r:id="rId4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A22A998-4776-4703-A40A-ECE6B52299D9}">
          <p14:sldIdLst/>
        </p14:section>
        <p14:section name="Untitled Section" id="{24400CCC-4162-4B17-8E3F-25E8B2626293}">
          <p14:sldIdLst>
            <p14:sldId id="256"/>
            <p14:sldId id="257"/>
            <p14:sldId id="258"/>
            <p14:sldId id="259"/>
            <p14:sldId id="261"/>
            <p14:sldId id="273"/>
            <p14:sldId id="274"/>
            <p14:sldId id="277"/>
            <p14:sldId id="292"/>
            <p14:sldId id="293"/>
            <p14:sldId id="294"/>
            <p14:sldId id="295"/>
            <p14:sldId id="296"/>
            <p14:sldId id="297"/>
            <p14:sldId id="298"/>
            <p14:sldId id="278"/>
            <p14:sldId id="315"/>
            <p14:sldId id="281"/>
            <p14:sldId id="299"/>
            <p14:sldId id="300"/>
            <p14:sldId id="301"/>
            <p14:sldId id="303"/>
            <p14:sldId id="304"/>
            <p14:sldId id="305"/>
            <p14:sldId id="302"/>
            <p14:sldId id="286"/>
            <p14:sldId id="306"/>
            <p14:sldId id="307"/>
            <p14:sldId id="308"/>
            <p14:sldId id="309"/>
            <p14:sldId id="310"/>
            <p14:sldId id="312"/>
            <p14:sldId id="313"/>
            <p14:sldId id="314"/>
            <p14:sldId id="311"/>
            <p14:sldId id="282"/>
            <p14:sldId id="283"/>
            <p14:sldId id="290"/>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NB" initials="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29" autoAdjust="0"/>
    <p:restoredTop sz="99158" autoAdjust="0"/>
  </p:normalViewPr>
  <p:slideViewPr>
    <p:cSldViewPr snapToGrid="0">
      <p:cViewPr varScale="1">
        <p:scale>
          <a:sx n="108" d="100"/>
          <a:sy n="108" d="100"/>
        </p:scale>
        <p:origin x="-12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13763" cy="465455"/>
          </a:xfrm>
          <a:prstGeom prst="rect">
            <a:avLst/>
          </a:prstGeom>
        </p:spPr>
        <p:txBody>
          <a:bodyPr vert="horz" lIns="92708" tIns="46355" rIns="92708" bIns="46355" rtlCol="0"/>
          <a:lstStyle>
            <a:lvl1pPr algn="l">
              <a:defRPr sz="1200"/>
            </a:lvl1pPr>
          </a:lstStyle>
          <a:p>
            <a:endParaRPr lang="en-US"/>
          </a:p>
        </p:txBody>
      </p:sp>
      <p:sp>
        <p:nvSpPr>
          <p:cNvPr id="3" name="Date Placeholder 2"/>
          <p:cNvSpPr>
            <a:spLocks noGrp="1"/>
          </p:cNvSpPr>
          <p:nvPr>
            <p:ph type="dt" idx="1"/>
          </p:nvPr>
        </p:nvSpPr>
        <p:spPr>
          <a:xfrm>
            <a:off x="3939468" y="2"/>
            <a:ext cx="3013763" cy="465455"/>
          </a:xfrm>
          <a:prstGeom prst="rect">
            <a:avLst/>
          </a:prstGeom>
        </p:spPr>
        <p:txBody>
          <a:bodyPr vert="horz" lIns="92708" tIns="46355" rIns="92708" bIns="46355" rtlCol="0"/>
          <a:lstStyle>
            <a:lvl1pPr algn="r">
              <a:defRPr sz="1200"/>
            </a:lvl1pPr>
          </a:lstStyle>
          <a:p>
            <a:fld id="{F9D9ED8B-8F77-488D-B3C7-236BAFD49DBB}" type="datetimeFigureOut">
              <a:rPr lang="en-US" smtClean="0"/>
              <a:pPr/>
              <a:t>7/24/2014</a:t>
            </a:fld>
            <a:endParaRPr lang="en-US"/>
          </a:p>
        </p:txBody>
      </p:sp>
      <p:sp>
        <p:nvSpPr>
          <p:cNvPr id="4" name="Slide Image Placeholder 3"/>
          <p:cNvSpPr>
            <a:spLocks noGrp="1" noRot="1" noChangeAspect="1"/>
          </p:cNvSpPr>
          <p:nvPr>
            <p:ph type="sldImg" idx="2"/>
          </p:nvPr>
        </p:nvSpPr>
        <p:spPr>
          <a:xfrm>
            <a:off x="1149350" y="696913"/>
            <a:ext cx="4656138" cy="3492500"/>
          </a:xfrm>
          <a:prstGeom prst="rect">
            <a:avLst/>
          </a:prstGeom>
          <a:noFill/>
          <a:ln w="12700">
            <a:solidFill>
              <a:prstClr val="black"/>
            </a:solidFill>
          </a:ln>
        </p:spPr>
        <p:txBody>
          <a:bodyPr vert="horz" lIns="92708" tIns="46355" rIns="92708" bIns="4635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708" tIns="46355" rIns="92708" bIns="4635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42032"/>
            <a:ext cx="3013763" cy="465455"/>
          </a:xfrm>
          <a:prstGeom prst="rect">
            <a:avLst/>
          </a:prstGeom>
        </p:spPr>
        <p:txBody>
          <a:bodyPr vert="horz" lIns="92708" tIns="46355" rIns="92708" bIns="46355" rtlCol="0" anchor="b"/>
          <a:lstStyle>
            <a:lvl1pPr algn="l">
              <a:defRPr sz="1200"/>
            </a:lvl1pPr>
          </a:lstStyle>
          <a:p>
            <a:endParaRPr lang="en-US"/>
          </a:p>
        </p:txBody>
      </p:sp>
      <p:sp>
        <p:nvSpPr>
          <p:cNvPr id="7" name="Slide Number Placeholder 6"/>
          <p:cNvSpPr>
            <a:spLocks noGrp="1"/>
          </p:cNvSpPr>
          <p:nvPr>
            <p:ph type="sldNum" sz="quarter" idx="5"/>
          </p:nvPr>
        </p:nvSpPr>
        <p:spPr>
          <a:xfrm>
            <a:off x="3939468" y="8842032"/>
            <a:ext cx="3013763" cy="465455"/>
          </a:xfrm>
          <a:prstGeom prst="rect">
            <a:avLst/>
          </a:prstGeom>
        </p:spPr>
        <p:txBody>
          <a:bodyPr vert="horz" lIns="92708" tIns="46355" rIns="92708" bIns="46355" rtlCol="0" anchor="b"/>
          <a:lstStyle>
            <a:lvl1pPr algn="r">
              <a:defRPr sz="1200"/>
            </a:lvl1pPr>
          </a:lstStyle>
          <a:p>
            <a:fld id="{A024C9F9-E7C0-43D2-AFF5-8A7B2D43A919}" type="slidenum">
              <a:rPr lang="en-US" smtClean="0"/>
              <a:pPr/>
              <a:t>‹#›</a:t>
            </a:fld>
            <a:endParaRPr lang="en-US"/>
          </a:p>
        </p:txBody>
      </p:sp>
    </p:spTree>
    <p:extLst>
      <p:ext uri="{BB962C8B-B14F-4D97-AF65-F5344CB8AC3E}">
        <p14:creationId xmlns:p14="http://schemas.microsoft.com/office/powerpoint/2010/main" val="2282101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448500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560E26-5D5D-4C74-BDE0-DF517B6B18B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9758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438131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r>
              <a:rPr lang="en-US" dirty="0" smtClean="0"/>
              <a:t>Substantial Presence refers to 183 days so someone here on a visa might not be a resident for FBAR purposes for purposes </a:t>
            </a:r>
            <a:endParaRPr lang="en-US" dirty="0"/>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380259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0146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740166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25267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27173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01566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r>
              <a:rPr lang="en-US" dirty="0" smtClean="0"/>
              <a:t>Consider</a:t>
            </a:r>
            <a:r>
              <a:rPr lang="en-US" baseline="0" dirty="0" smtClean="0"/>
              <a:t> for example a client who has low income in 2009 through 2012 because of stock market losses, or retirement, but large amounts of unreported income in prior years</a:t>
            </a:r>
            <a:endParaRPr lang="en-US" dirty="0"/>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28604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740315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57850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96913"/>
            <a:ext cx="4656138"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766785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4C9F9-E7C0-43D2-AFF5-8A7B2D43A919}" type="slidenum">
              <a:rPr lang="en-US" smtClean="0"/>
              <a:pPr/>
              <a:t>38</a:t>
            </a:fld>
            <a:endParaRPr lang="en-US"/>
          </a:p>
        </p:txBody>
      </p:sp>
    </p:spTree>
    <p:extLst>
      <p:ext uri="{BB962C8B-B14F-4D97-AF65-F5344CB8AC3E}">
        <p14:creationId xmlns:p14="http://schemas.microsoft.com/office/powerpoint/2010/main" val="3521233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21827E8-B53E-46D1-B123-4790BF4167E4}" type="datetime1">
              <a:rPr lang="en-US" smtClean="0"/>
              <a:pPr/>
              <a:t>7/24/2014</a:t>
            </a:fld>
            <a:endParaRPr lang="en-US"/>
          </a:p>
        </p:txBody>
      </p:sp>
      <p:sp>
        <p:nvSpPr>
          <p:cNvPr id="8" name="Slide Number Placeholder 7"/>
          <p:cNvSpPr>
            <a:spLocks noGrp="1"/>
          </p:cNvSpPr>
          <p:nvPr>
            <p:ph type="sldNum" sz="quarter" idx="11"/>
          </p:nvPr>
        </p:nvSpPr>
        <p:spPr/>
        <p:txBody>
          <a:bodyPr/>
          <a:lstStyle/>
          <a:p>
            <a:fld id="{0CF1B64A-8BBE-466A-A574-88574CAB2E1D}"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EC93D0D-6C84-4D75-99FA-3F14080FCA4E}"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2"/>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5"/>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89B857-79A1-4E7A-9E4D-CF56B92A9A50}"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1B64A-8BBE-466A-A574-88574CAB2E1D}" type="slidenum">
              <a:rPr lang="en-US" smtClean="0"/>
              <a:pPr/>
              <a:t>‹#›</a:t>
            </a:fld>
            <a:endParaRPr lang="en-US"/>
          </a:p>
        </p:txBody>
      </p:sp>
      <p:sp>
        <p:nvSpPr>
          <p:cNvPr id="7" name="Oval 6"/>
          <p:cNvSpPr/>
          <p:nvPr/>
        </p:nvSpPr>
        <p:spPr>
          <a:xfrm>
            <a:off x="4495802"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6"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3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2"/>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D2DA6A7C-1202-4242-9F28-732BFBED3BBD}"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1B64A-8BBE-466A-A574-88574CAB2E1D}"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3"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4DED2E9-B84D-4906-8AB9-63E93FAA9119}" type="datetime1">
              <a:rPr lang="en-US" smtClean="0"/>
              <a:pPr/>
              <a:t>7/24/2014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F1B64A-8BBE-466A-A574-88574CAB2E1D}"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50"/>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0FCB339-D298-433B-9FF0-637A1398AE23}" type="datetime1">
              <a:rPr lang="en-US" smtClean="0"/>
              <a:pPr/>
              <a:t>7/24/2014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610573-7020-4A97-BFDD-C2D671C1ED02}" type="datetime1">
              <a:rPr lang="en-US" smtClean="0"/>
              <a:pPr/>
              <a:t>7/24/2014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90"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9" y="273052"/>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90" y="2438402"/>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12CEA7-576E-4C34-8CF1-6CA2E9C80300}"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7"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F3D7DF-3775-46BA-BC74-FD33687BB140}"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130763-3081-406B-8999-019E531C824B}"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378D90-527F-4DD1-9F44-6F7C91045233}"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1B64A-8BBE-466A-A574-88574CAB2E1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atin typeface="Calibri"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A9308E5-2976-46E0-889A-28755DEF31FF}"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683335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C72916CB-32D2-47F4-AB54-68CA11CDB238}"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346449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2"/>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Calibri" pitchFamily="34" charset="0"/>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068765"/>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6977C-9840-4952-A878-D3BCD263E037}"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2"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6"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3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535631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4648200" y="1600202"/>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BC86016D-DEFA-48AF-A264-823A28D9F1AE}"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6227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2"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3"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DCF37E8-2AA6-4EC0-B79F-27763CCCB920}"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50"/>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27396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28F650A-CA3C-4FBB-8162-8202CA556986}"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705811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54EB7-6516-4771-99ED-61BB783507C9}"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691165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90"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9" y="273052"/>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90" y="2438402"/>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5B0931-8EA1-402A-94AF-39067E0227E8}"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578727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7"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AD5103-E29F-4E40-A0FB-117697D23EA7}"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36935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038082-2ABE-4A86-AAA7-CFD3714FC35A}"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2244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9DDC0-63B5-492A-9D59-646203A7C74E}"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870756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17366146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8404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69095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895865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384443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292093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9413152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03677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347216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5739752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17470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50" y="6356352"/>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3336CE7-4017-4B17-B1B9-13F54B129F08}" type="datetime1">
              <a:rPr lang="en-US" smtClean="0"/>
              <a:pPr/>
              <a:t>7/24/2014</a:t>
            </a:fld>
            <a:endParaRPr lang="en-US"/>
          </a:p>
        </p:txBody>
      </p:sp>
      <p:sp>
        <p:nvSpPr>
          <p:cNvPr id="5" name="Footer Placeholder 4"/>
          <p:cNvSpPr>
            <a:spLocks noGrp="1"/>
          </p:cNvSpPr>
          <p:nvPr>
            <p:ph type="ftr" sz="quarter" idx="3"/>
          </p:nvPr>
        </p:nvSpPr>
        <p:spPr>
          <a:xfrm>
            <a:off x="659167" y="6356352"/>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81" y="6356352"/>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CF1B64A-8BBE-466A-A574-88574CAB2E1D}" type="slidenum">
              <a:rPr lang="en-US" smtClean="0"/>
              <a:pPr/>
              <a:t>‹#›</a:t>
            </a:fld>
            <a:endParaRPr lang="en-US"/>
          </a:p>
        </p:txBody>
      </p:sp>
      <p:sp>
        <p:nvSpPr>
          <p:cNvPr id="7" name="Oval 6"/>
          <p:cNvSpPr/>
          <p:nvPr/>
        </p:nvSpPr>
        <p:spPr>
          <a:xfrm>
            <a:off x="8457762" y="649938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50" y="6356352"/>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91831CD-0837-4888-B112-3EF4D39DAA4F}" type="datetime1">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7" y="6356352"/>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81" y="6356352"/>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CF1B64A-8BBE-466A-A574-88574CAB2E1D}"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2" y="649938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6575741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E83C9E2-FEB5-4997-A72D-EDC556F3C49F}" type="datetimeFigureOut">
              <a:rPr lang="en-US" smtClean="0">
                <a:solidFill>
                  <a:prstClr val="black">
                    <a:lumMod val="65000"/>
                    <a:lumOff val="35000"/>
                  </a:prstClr>
                </a:solidFill>
              </a:rPr>
              <a:pPr/>
              <a:t>7/24/2014</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6ECA038-3C03-4E54-BD8B-2B407B595E36}"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3165699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www.martindale.com/Dennis-N-Brager/135093-lawyer.htm?view=cr"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gi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00332" y="819509"/>
            <a:ext cx="8229600" cy="1600200"/>
          </a:xfrm>
        </p:spPr>
        <p:txBody>
          <a:bodyPr>
            <a:noAutofit/>
          </a:bodyPr>
          <a:lstStyle/>
          <a:p>
            <a:r>
              <a:rPr lang="en-US" sz="3600" b="1" dirty="0"/>
              <a:t>Big Changes to IRS Offshore Voluntary Disclosure Program (OVDP) for FBAR non-Filers</a:t>
            </a: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a:t>
            </a:fld>
            <a:endParaRPr lang="en-US">
              <a:solidFill>
                <a:prstClr val="black">
                  <a:lumMod val="65000"/>
                  <a:lumOff val="35000"/>
                </a:prstClr>
              </a:solidFill>
            </a:endParaRPr>
          </a:p>
        </p:txBody>
      </p:sp>
      <p:sp>
        <p:nvSpPr>
          <p:cNvPr id="7" name="Rectangle 6"/>
          <p:cNvSpPr/>
          <p:nvPr/>
        </p:nvSpPr>
        <p:spPr>
          <a:xfrm>
            <a:off x="2380891" y="2782366"/>
            <a:ext cx="4572000" cy="3416320"/>
          </a:xfrm>
          <a:prstGeom prst="rect">
            <a:avLst/>
          </a:prstGeom>
        </p:spPr>
        <p:txBody>
          <a:bodyPr>
            <a:spAutoFit/>
          </a:bodyPr>
          <a:lstStyle/>
          <a:p>
            <a:pPr algn="ctr"/>
            <a:r>
              <a:rPr lang="en-US" dirty="0" smtClean="0">
                <a:solidFill>
                  <a:schemeClr val="tx2">
                    <a:lumMod val="50000"/>
                  </a:schemeClr>
                </a:solidFill>
              </a:rPr>
              <a:t>July 22, 2014</a:t>
            </a:r>
          </a:p>
          <a:p>
            <a:pPr algn="ctr"/>
            <a:endParaRPr lang="en-US" dirty="0">
              <a:solidFill>
                <a:schemeClr val="tx2">
                  <a:lumMod val="50000"/>
                </a:schemeClr>
              </a:solidFill>
            </a:endParaRPr>
          </a:p>
          <a:p>
            <a:pPr algn="ctr"/>
            <a:r>
              <a:rPr lang="en-US" dirty="0">
                <a:solidFill>
                  <a:schemeClr val="tx2">
                    <a:lumMod val="50000"/>
                  </a:schemeClr>
                </a:solidFill>
              </a:rPr>
              <a:t>DENNIS N. BRAGER</a:t>
            </a:r>
          </a:p>
          <a:p>
            <a:pPr algn="ctr"/>
            <a:r>
              <a:rPr lang="en-US" dirty="0">
                <a:solidFill>
                  <a:schemeClr val="tx2">
                    <a:lumMod val="50000"/>
                  </a:schemeClr>
                </a:solidFill>
              </a:rPr>
              <a:t>CERTIFIED TAX SPECIALIST</a:t>
            </a:r>
          </a:p>
          <a:p>
            <a:pPr algn="ctr"/>
            <a:r>
              <a:rPr lang="en-US" dirty="0">
                <a:solidFill>
                  <a:schemeClr val="tx2">
                    <a:lumMod val="50000"/>
                  </a:schemeClr>
                </a:solidFill>
              </a:rPr>
              <a:t>STATE BAR OF CALIFORNIA</a:t>
            </a:r>
          </a:p>
          <a:p>
            <a:pPr algn="ctr"/>
            <a:r>
              <a:rPr lang="en-US" dirty="0">
                <a:solidFill>
                  <a:schemeClr val="tx2">
                    <a:lumMod val="50000"/>
                  </a:schemeClr>
                </a:solidFill>
              </a:rPr>
              <a:t>BRAGER TAX LAW GROUP</a:t>
            </a:r>
          </a:p>
          <a:p>
            <a:pPr algn="ctr"/>
            <a:r>
              <a:rPr lang="en-US" dirty="0">
                <a:solidFill>
                  <a:schemeClr val="tx2">
                    <a:lumMod val="50000"/>
                  </a:schemeClr>
                </a:solidFill>
              </a:rPr>
              <a:t>A PROFESSIONAL CORPORATION</a:t>
            </a:r>
          </a:p>
          <a:p>
            <a:pPr algn="ctr"/>
            <a:r>
              <a:rPr lang="fr-FR" dirty="0">
                <a:solidFill>
                  <a:schemeClr val="tx2">
                    <a:lumMod val="50000"/>
                  </a:schemeClr>
                </a:solidFill>
              </a:rPr>
              <a:t>10880 WILSHIRE BLVD, SUITE 880</a:t>
            </a:r>
            <a:endParaRPr lang="en-US" dirty="0">
              <a:solidFill>
                <a:schemeClr val="tx2">
                  <a:lumMod val="50000"/>
                </a:schemeClr>
              </a:solidFill>
            </a:endParaRPr>
          </a:p>
          <a:p>
            <a:pPr algn="ctr"/>
            <a:r>
              <a:rPr lang="en-US">
                <a:solidFill>
                  <a:schemeClr val="tx2">
                    <a:lumMod val="50000"/>
                  </a:schemeClr>
                </a:solidFill>
              </a:rPr>
              <a:t>LOS </a:t>
            </a:r>
            <a:r>
              <a:rPr lang="en-US" smtClean="0">
                <a:solidFill>
                  <a:schemeClr val="tx2">
                    <a:lumMod val="50000"/>
                  </a:schemeClr>
                </a:solidFill>
              </a:rPr>
              <a:t>ANGELES </a:t>
            </a:r>
            <a:r>
              <a:rPr lang="en-US" dirty="0">
                <a:solidFill>
                  <a:schemeClr val="tx2">
                    <a:lumMod val="50000"/>
                  </a:schemeClr>
                </a:solidFill>
              </a:rPr>
              <a:t>CA 90024</a:t>
            </a:r>
          </a:p>
          <a:p>
            <a:pPr algn="ctr"/>
            <a:r>
              <a:rPr lang="fr-FR" dirty="0">
                <a:solidFill>
                  <a:schemeClr val="tx2">
                    <a:lumMod val="50000"/>
                  </a:schemeClr>
                </a:solidFill>
              </a:rPr>
              <a:t>(310) 208-6200 FAX (310) 478-8030</a:t>
            </a:r>
            <a:endParaRPr lang="en-US" dirty="0">
              <a:solidFill>
                <a:schemeClr val="tx2">
                  <a:lumMod val="50000"/>
                </a:schemeClr>
              </a:solidFill>
            </a:endParaRPr>
          </a:p>
          <a:p>
            <a:pPr algn="ctr"/>
            <a:r>
              <a:rPr lang="en-US" dirty="0">
                <a:solidFill>
                  <a:schemeClr val="tx2">
                    <a:lumMod val="50000"/>
                  </a:schemeClr>
                </a:solidFill>
              </a:rPr>
              <a:t>www.bragertaxlaw.com</a:t>
            </a:r>
          </a:p>
          <a:p>
            <a:pPr algn="ctr"/>
            <a:r>
              <a:rPr lang="en-US" dirty="0">
                <a:solidFill>
                  <a:schemeClr val="tx2">
                    <a:lumMod val="50000"/>
                  </a:schemeClr>
                </a:solidFill>
              </a:rPr>
              <a:t>www.taxproblemattorneyblog.com</a:t>
            </a:r>
          </a:p>
        </p:txBody>
      </p:sp>
    </p:spTree>
    <p:extLst>
      <p:ext uri="{BB962C8B-B14F-4D97-AF65-F5344CB8AC3E}">
        <p14:creationId xmlns:p14="http://schemas.microsoft.com/office/powerpoint/2010/main" val="13828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Dennis Brager</a:t>
            </a:r>
            <a:endParaRPr lang="en-US" dirty="0"/>
          </a:p>
        </p:txBody>
      </p:sp>
      <p:sp>
        <p:nvSpPr>
          <p:cNvPr id="3" name="Content Placeholder 2"/>
          <p:cNvSpPr>
            <a:spLocks noGrp="1"/>
          </p:cNvSpPr>
          <p:nvPr>
            <p:ph idx="1"/>
          </p:nvPr>
        </p:nvSpPr>
        <p:spPr>
          <a:xfrm>
            <a:off x="457200" y="1951037"/>
            <a:ext cx="4658307" cy="4525963"/>
          </a:xfrm>
        </p:spPr>
        <p:txBody>
          <a:bodyPr/>
          <a:lstStyle/>
          <a:p>
            <a:r>
              <a:rPr lang="en-US" dirty="0" smtClean="0">
                <a:solidFill>
                  <a:schemeClr val="tx2">
                    <a:lumMod val="75000"/>
                  </a:schemeClr>
                </a:solidFill>
                <a:latin typeface="Calibri" panose="020F0502020204030204" pitchFamily="34" charset="0"/>
              </a:rPr>
              <a:t>Ex-IRS </a:t>
            </a:r>
            <a:r>
              <a:rPr lang="en-US" dirty="0">
                <a:solidFill>
                  <a:schemeClr val="tx2">
                    <a:lumMod val="75000"/>
                  </a:schemeClr>
                </a:solidFill>
                <a:latin typeface="Calibri" panose="020F0502020204030204" pitchFamily="34" charset="0"/>
              </a:rPr>
              <a:t>Trial </a:t>
            </a:r>
            <a:r>
              <a:rPr lang="en-US" dirty="0" smtClean="0">
                <a:solidFill>
                  <a:schemeClr val="tx2">
                    <a:lumMod val="75000"/>
                  </a:schemeClr>
                </a:solidFill>
                <a:latin typeface="Calibri" panose="020F0502020204030204" pitchFamily="34" charset="0"/>
              </a:rPr>
              <a:t>Lawyer</a:t>
            </a:r>
          </a:p>
          <a:p>
            <a:r>
              <a:rPr lang="en-US" dirty="0">
                <a:solidFill>
                  <a:schemeClr val="tx2">
                    <a:lumMod val="75000"/>
                  </a:schemeClr>
                </a:solidFill>
                <a:latin typeface="Calibri" panose="020F0502020204030204" pitchFamily="34" charset="0"/>
              </a:rPr>
              <a:t>S</a:t>
            </a:r>
            <a:r>
              <a:rPr lang="en-US" dirty="0" smtClean="0">
                <a:solidFill>
                  <a:schemeClr val="tx2">
                    <a:lumMod val="75000"/>
                  </a:schemeClr>
                </a:solidFill>
                <a:latin typeface="Calibri" panose="020F0502020204030204" pitchFamily="34" charset="0"/>
              </a:rPr>
              <a:t>tate </a:t>
            </a:r>
            <a:r>
              <a:rPr lang="en-US" dirty="0">
                <a:solidFill>
                  <a:schemeClr val="tx2">
                    <a:lumMod val="75000"/>
                  </a:schemeClr>
                </a:solidFill>
                <a:latin typeface="Calibri" panose="020F0502020204030204" pitchFamily="34" charset="0"/>
              </a:rPr>
              <a:t>Bar Certified Tax </a:t>
            </a:r>
            <a:r>
              <a:rPr lang="en-US" dirty="0" smtClean="0">
                <a:solidFill>
                  <a:schemeClr val="tx2">
                    <a:lumMod val="75000"/>
                  </a:schemeClr>
                </a:solidFill>
                <a:latin typeface="Calibri" panose="020F0502020204030204" pitchFamily="34" charset="0"/>
              </a:rPr>
              <a:t>Specialist</a:t>
            </a:r>
          </a:p>
          <a:p>
            <a:r>
              <a:rPr lang="en-US" dirty="0" smtClean="0">
                <a:solidFill>
                  <a:schemeClr val="tx2">
                    <a:lumMod val="75000"/>
                  </a:schemeClr>
                </a:solidFill>
                <a:latin typeface="Calibri" panose="020F0502020204030204" pitchFamily="34" charset="0"/>
              </a:rPr>
              <a:t>30</a:t>
            </a:r>
            <a:r>
              <a:rPr lang="en-US" dirty="0">
                <a:solidFill>
                  <a:schemeClr val="tx2">
                    <a:lumMod val="75000"/>
                  </a:schemeClr>
                </a:solidFill>
                <a:latin typeface="Calibri" panose="020F0502020204030204" pitchFamily="34" charset="0"/>
              </a:rPr>
              <a:t>+ Years Tax Dispute </a:t>
            </a:r>
            <a:r>
              <a:rPr lang="en-US" dirty="0" smtClean="0">
                <a:solidFill>
                  <a:schemeClr val="tx2">
                    <a:lumMod val="75000"/>
                  </a:schemeClr>
                </a:solidFill>
                <a:latin typeface="Calibri" panose="020F0502020204030204" pitchFamily="34" charset="0"/>
              </a:rPr>
              <a:t>Experience with </a:t>
            </a:r>
            <a:r>
              <a:rPr lang="en-US" dirty="0">
                <a:solidFill>
                  <a:schemeClr val="tx2">
                    <a:lumMod val="75000"/>
                  </a:schemeClr>
                </a:solidFill>
                <a:latin typeface="Calibri" panose="020F0502020204030204" pitchFamily="34" charset="0"/>
              </a:rPr>
              <a:t>IRS, EDD, BOE, FTB </a:t>
            </a:r>
            <a:r>
              <a:rPr lang="en-US" dirty="0" smtClean="0">
                <a:solidFill>
                  <a:schemeClr val="tx2">
                    <a:lumMod val="75000"/>
                  </a:schemeClr>
                </a:solidFill>
                <a:latin typeface="Calibri" panose="020F0502020204030204" pitchFamily="34" charset="0"/>
              </a:rPr>
              <a:t>Problems</a:t>
            </a:r>
          </a:p>
          <a:p>
            <a:r>
              <a:rPr lang="en-US" dirty="0" smtClean="0">
                <a:solidFill>
                  <a:schemeClr val="tx2">
                    <a:lumMod val="75000"/>
                  </a:schemeClr>
                </a:solidFill>
                <a:latin typeface="Calibri" panose="020F0502020204030204" pitchFamily="34" charset="0"/>
              </a:rPr>
              <a:t>Nationally Recognized Tax Litigation Attorney</a:t>
            </a:r>
            <a:endParaRPr lang="en-US" dirty="0">
              <a:solidFill>
                <a:schemeClr val="tx2">
                  <a:lumMod val="75000"/>
                </a:schemeClr>
              </a:solidFill>
              <a:latin typeface="Calibri" panose="020F0502020204030204" pitchFamily="34" charset="0"/>
            </a:endParaRPr>
          </a:p>
        </p:txBody>
      </p:sp>
      <p:pic>
        <p:nvPicPr>
          <p:cNvPr id="1032" name="Picture 8" descr="http://www.bragertaxlaw.com/images/lexisnexis.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5410200"/>
            <a:ext cx="2667000" cy="6381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9000" y="304802"/>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a:t>
            </a:fld>
            <a:endParaRPr lang="en-US">
              <a:solidFill>
                <a:prstClr val="black">
                  <a:lumMod val="65000"/>
                  <a:lumOff val="35000"/>
                </a:prstClr>
              </a:solidFill>
            </a:endParaRPr>
          </a:p>
        </p:txBody>
      </p:sp>
      <p:pic>
        <p:nvPicPr>
          <p:cNvPr id="1026" name="Picture 2" descr="C:\Users\efarooqi\Desktop\Office Photos\Picture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2881" y="1493979"/>
            <a:ext cx="2984742" cy="267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583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838200"/>
          </a:xfrm>
        </p:spPr>
        <p:txBody>
          <a:bodyPr/>
          <a:lstStyle/>
          <a:p>
            <a:r>
              <a:rPr lang="en-US" sz="4800" dirty="0" smtClean="0"/>
              <a:t>Dennis Brager</a:t>
            </a:r>
            <a:endParaRPr lang="en-US" sz="4800" dirty="0"/>
          </a:p>
        </p:txBody>
      </p:sp>
      <p:sp>
        <p:nvSpPr>
          <p:cNvPr id="5" name="Content Placeholder 4"/>
          <p:cNvSpPr>
            <a:spLocks noGrp="1"/>
          </p:cNvSpPr>
          <p:nvPr>
            <p:ph idx="1"/>
          </p:nvPr>
        </p:nvSpPr>
        <p:spPr>
          <a:xfrm>
            <a:off x="473413" y="2133600"/>
            <a:ext cx="8229600" cy="4648200"/>
          </a:xfrm>
        </p:spPr>
        <p:txBody>
          <a:bodyPr>
            <a:normAutofit fontScale="92500" lnSpcReduction="20000"/>
          </a:bodyPr>
          <a:lstStyle/>
          <a:p>
            <a:pPr marL="0" indent="0">
              <a:buNone/>
            </a:pPr>
            <a:endParaRPr lang="en-US" sz="1300" dirty="0">
              <a:solidFill>
                <a:schemeClr val="tx2">
                  <a:lumMod val="50000"/>
                </a:schemeClr>
              </a:solidFill>
              <a:latin typeface="Times New Roman" pitchFamily="18" charset="0"/>
              <a:cs typeface="Times New Roman" pitchFamily="18" charset="0"/>
            </a:endParaRPr>
          </a:p>
          <a:p>
            <a:pPr marL="0" indent="0">
              <a:buNone/>
            </a:pPr>
            <a:r>
              <a:rPr lang="en-US" sz="1300" dirty="0" smtClean="0">
                <a:solidFill>
                  <a:schemeClr val="tx2">
                    <a:lumMod val="50000"/>
                  </a:schemeClr>
                </a:solidFill>
                <a:latin typeface="Times New Roman" pitchFamily="18" charset="0"/>
                <a:cs typeface="Times New Roman" pitchFamily="18" charset="0"/>
              </a:rPr>
              <a:t>	</a:t>
            </a:r>
            <a:r>
              <a:rPr lang="en-US" sz="1300" dirty="0" smtClean="0">
                <a:solidFill>
                  <a:schemeClr val="tx2">
                    <a:lumMod val="50000"/>
                  </a:schemeClr>
                </a:solidFill>
                <a:latin typeface="Calibri" pitchFamily="34" charset="0"/>
                <a:cs typeface="Times New Roman" pitchFamily="18" charset="0"/>
              </a:rPr>
              <a:t>Having </a:t>
            </a:r>
            <a:r>
              <a:rPr lang="en-US" sz="1300" dirty="0">
                <a:solidFill>
                  <a:schemeClr val="tx2">
                    <a:lumMod val="50000"/>
                  </a:schemeClr>
                </a:solidFill>
                <a:latin typeface="Calibri" pitchFamily="34" charset="0"/>
                <a:cs typeface="Times New Roman" pitchFamily="18" charset="0"/>
              </a:rPr>
              <a:t>worked for the IRS for six years, he gained valuable insight into the inner workings of that organization. This not only helps in developing the right strategies, but facilitates working with the system quickly and efficiently. Mr. Brager has limited his practice to representing clients having disputes with the IRS, the Franchise Tax Board, the State Board of Equalization and the Employment Development Department--both at trial and administrative levels. </a:t>
            </a:r>
          </a:p>
          <a:p>
            <a:pPr marL="0" indent="0">
              <a:buNone/>
            </a:pPr>
            <a:endParaRPr lang="en-US" sz="1300" dirty="0">
              <a:solidFill>
                <a:schemeClr val="tx2">
                  <a:lumMod val="50000"/>
                </a:schemeClr>
              </a:solidFill>
              <a:latin typeface="Calibri" pitchFamily="34" charset="0"/>
              <a:cs typeface="Times New Roman" pitchFamily="18" charset="0"/>
            </a:endParaRPr>
          </a:p>
          <a:p>
            <a:pPr marL="0" indent="0">
              <a:buNone/>
            </a:pPr>
            <a:r>
              <a:rPr lang="en-US" sz="1300" dirty="0" smtClean="0">
                <a:solidFill>
                  <a:schemeClr val="tx2">
                    <a:lumMod val="50000"/>
                  </a:schemeClr>
                </a:solidFill>
                <a:latin typeface="Calibri" pitchFamily="34" charset="0"/>
                <a:cs typeface="Times New Roman" pitchFamily="18" charset="0"/>
              </a:rPr>
              <a:t>	He </a:t>
            </a:r>
            <a:r>
              <a:rPr lang="en-US" sz="1300" dirty="0">
                <a:solidFill>
                  <a:schemeClr val="tx2">
                    <a:lumMod val="50000"/>
                  </a:schemeClr>
                </a:solidFill>
                <a:latin typeface="Calibri" pitchFamily="34" charset="0"/>
                <a:cs typeface="Times New Roman" pitchFamily="18" charset="0"/>
              </a:rPr>
              <a:t>has appeared on ABC Television’s Good Morning America show, Fox Business News, and TV One Access. He has also spoken before the California Continuing Education of the Bar, the California Society of CPAs, the UCLA Tax Controversy Institute, the California State Bar Tax Section, the Consumer Rights Litigation Conference, the California Trial Lawyers Association, the American Bar Association, the Warner Center Estate and Tax Planning Council, and the National Association of Enrolled Agents. Dennis Brager has been an instructor at Golden Gate University's Masters in Taxation Program and a guest speaker at the University of Southern California. Mr. Brager has testified as an expert witness on Federal tax matters. </a:t>
            </a:r>
          </a:p>
          <a:p>
            <a:pPr marL="0" indent="0">
              <a:buNone/>
            </a:pPr>
            <a:endParaRPr lang="en-US" sz="1300" dirty="0">
              <a:solidFill>
                <a:schemeClr val="tx2">
                  <a:lumMod val="50000"/>
                </a:schemeClr>
              </a:solidFill>
              <a:latin typeface="Calibri" pitchFamily="34" charset="0"/>
              <a:cs typeface="Times New Roman" pitchFamily="18" charset="0"/>
            </a:endParaRPr>
          </a:p>
          <a:p>
            <a:pPr marL="0" indent="0">
              <a:buNone/>
            </a:pPr>
            <a:r>
              <a:rPr lang="en-US" sz="1300" dirty="0" smtClean="0">
                <a:solidFill>
                  <a:schemeClr val="tx2">
                    <a:lumMod val="50000"/>
                  </a:schemeClr>
                </a:solidFill>
                <a:latin typeface="Calibri" pitchFamily="34" charset="0"/>
                <a:cs typeface="Times New Roman" pitchFamily="18" charset="0"/>
              </a:rPr>
              <a:t>	His </a:t>
            </a:r>
            <a:r>
              <a:rPr lang="en-US" sz="1300" dirty="0">
                <a:solidFill>
                  <a:schemeClr val="tx2">
                    <a:lumMod val="50000"/>
                  </a:schemeClr>
                </a:solidFill>
                <a:latin typeface="Calibri" pitchFamily="34" charset="0"/>
                <a:cs typeface="Times New Roman" pitchFamily="18" charset="0"/>
              </a:rPr>
              <a:t>articles have appeared in the California Lawyer, Daily Journal, Taxation for Lawyers, Los Angeles Lawyer, The Consumer Advocate, Family Law News, California Tax Lawyer, Journal of Tax Practice and Procedure, and Journal of Taxation of Investments. They include “Offshore Voluntary Disclosure – The Next Generation,” “Partial Offshore Tax Amnesty – Voluntary Disclosure 2.0,” Anatomy of an OPR Case (Definitely Not R.I.P.),” “FBAR and Voluntary Disclosure,” “The Tax Gap and Voluntary Disclosure,” “Circular 230: An Overview,” “Recent Developments in Tax Procedure,” “Damages, Rescission and Debt Cancellation as Client Income,” “Ponzi Scheme Victims May Be Able to Mitigate Losses with Tax Deduction,” “Prevailing Party-Recovering Attorneys Fees From the IRS,” “The Taxpayer Bill of Rights--A Small Step Toward Reining in the IRS,” “Challenging the IRS Requires a Cohesive Strategy,” “The Innocent Spouse Defense,” “IRS Guidelines for Installment-Payment Agreements,” “Expert Advice: New Rules on 1099 Forms,” “Tax Brakes: The Taxpayer Bill of Rights 2,” and “Expert Advice: Avoiding Payroll Taxes.”</a:t>
            </a:r>
          </a:p>
          <a:p>
            <a:pPr marL="0" indent="0">
              <a:buNone/>
            </a:pPr>
            <a:endParaRPr lang="en-US" sz="1300" dirty="0">
              <a:solidFill>
                <a:schemeClr val="tx2">
                  <a:lumMod val="50000"/>
                </a:schemeClr>
              </a:solidFill>
              <a:latin typeface="Calibri" pitchFamily="34" charset="0"/>
              <a:cs typeface="Times New Roman" pitchFamily="18" charset="0"/>
            </a:endParaRPr>
          </a:p>
          <a:p>
            <a:pPr marL="0" indent="0">
              <a:buNone/>
            </a:pPr>
            <a:r>
              <a:rPr lang="en-US" sz="1300" dirty="0" smtClean="0">
                <a:solidFill>
                  <a:schemeClr val="tx2">
                    <a:lumMod val="50000"/>
                  </a:schemeClr>
                </a:solidFill>
                <a:latin typeface="Calibri" pitchFamily="34" charset="0"/>
                <a:cs typeface="Times New Roman" pitchFamily="18" charset="0"/>
              </a:rPr>
              <a:t>	Mr</a:t>
            </a:r>
            <a:r>
              <a:rPr lang="en-US" sz="1300" dirty="0">
                <a:solidFill>
                  <a:schemeClr val="tx2">
                    <a:lumMod val="50000"/>
                  </a:schemeClr>
                </a:solidFill>
                <a:latin typeface="Calibri" pitchFamily="34" charset="0"/>
                <a:cs typeface="Times New Roman" pitchFamily="18" charset="0"/>
              </a:rPr>
              <a:t>. Brager received his undergraduate degree from Pace University (B.B.A., magna cum laude, 1975, Accounting/Finance), and his law degree from New York University (J.D., 1978). He is a former chair of both the Tax Compliance, Procedure and Litigation Committee of the Los Angeles County Bar Association, and the California State Bar, Tax Procedure and Litigation Committee. He is admitted to practice before the U.S. Supreme Court, the Ninth Circuit Court of Appeals, U.S. Claims Court, U.S. Tax Court, U.S. District Court and the U.S. Bankruptcy Court. </a:t>
            </a:r>
          </a:p>
          <a:p>
            <a:endParaRPr lang="en-US" sz="10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304800"/>
            <a:ext cx="1639887"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200" y="783431"/>
            <a:ext cx="6705600" cy="1400383"/>
          </a:xfrm>
          <a:prstGeom prst="rect">
            <a:avLst/>
          </a:prstGeom>
          <a:noFill/>
        </p:spPr>
        <p:txBody>
          <a:bodyPr wrap="square" rtlCol="0">
            <a:spAutoFit/>
          </a:bodyPr>
          <a:lstStyle/>
          <a:p>
            <a:pPr>
              <a:spcBef>
                <a:spcPct val="20000"/>
              </a:spcBef>
            </a:pPr>
            <a:r>
              <a:rPr lang="en-US" sz="1300" dirty="0">
                <a:solidFill>
                  <a:srgbClr val="2F5897">
                    <a:lumMod val="50000"/>
                  </a:srgbClr>
                </a:solidFill>
                <a:latin typeface="Times New Roman" pitchFamily="18" charset="0"/>
                <a:cs typeface="Times New Roman" pitchFamily="18" charset="0"/>
              </a:rPr>
              <a:t>	</a:t>
            </a:r>
            <a:r>
              <a:rPr lang="en-US" sz="1200" dirty="0" smtClean="0">
                <a:solidFill>
                  <a:srgbClr val="2F5897">
                    <a:lumMod val="50000"/>
                  </a:srgbClr>
                </a:solidFill>
                <a:latin typeface="Calibri" pitchFamily="34" charset="0"/>
                <a:cs typeface="Times New Roman" pitchFamily="18" charset="0"/>
              </a:rPr>
              <a:t>Dennis </a:t>
            </a:r>
            <a:r>
              <a:rPr lang="en-US" sz="1200" dirty="0">
                <a:solidFill>
                  <a:srgbClr val="2F5897">
                    <a:lumMod val="50000"/>
                  </a:srgbClr>
                </a:solidFill>
                <a:latin typeface="Calibri" pitchFamily="34" charset="0"/>
                <a:cs typeface="Times New Roman" pitchFamily="18" charset="0"/>
              </a:rPr>
              <a:t>Brager is a California State Bar Certified Tax Specialist and a former Senior Trial Attorney for the Internal Revenue Service's Office of Chief Counsel. In addition to representing the IRS in court, he advised the Service on complex civil and criminal tax issues. He now has his own four attorney firm in Westwood, and has been named as a Super Lawyer in the field of Tax Litigation by Los Angeles Magazine. He has been quoted as a tax expert, by Business Week, the Daily Journal, the National Law Journal, The Daily Beast, USA Today, Palm Beach Daily News, Money Laundering, the Los Angeles Daily Journal and Tax Analyst.</a:t>
            </a:r>
          </a:p>
        </p:txBody>
      </p:sp>
      <p:sp>
        <p:nvSpPr>
          <p:cNvPr id="3" name="Slide Number Placeholder 2"/>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a:t>
            </a:fld>
            <a:endParaRPr lang="en-US">
              <a:solidFill>
                <a:prstClr val="black">
                  <a:lumMod val="65000"/>
                  <a:lumOff val="35000"/>
                </a:prstClr>
              </a:solidFill>
            </a:endParaRPr>
          </a:p>
        </p:txBody>
      </p:sp>
    </p:spTree>
    <p:extLst>
      <p:ext uri="{BB962C8B-B14F-4D97-AF65-F5344CB8AC3E}">
        <p14:creationId xmlns:p14="http://schemas.microsoft.com/office/powerpoint/2010/main" val="778988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47240" y="1143000"/>
            <a:ext cx="8534400" cy="758952"/>
          </a:xfrm>
        </p:spPr>
        <p:txBody>
          <a:bodyPr>
            <a:normAutofit fontScale="90000"/>
          </a:bodyPr>
          <a:lstStyle/>
          <a:p>
            <a:r>
              <a:rPr lang="en-US" sz="4900" dirty="0" smtClean="0">
                <a:latin typeface="Times New Roman" pitchFamily="18" charset="0"/>
                <a:cs typeface="Times New Roman" pitchFamily="18" charset="0"/>
              </a:rPr>
              <a:t/>
            </a:r>
            <a:br>
              <a:rPr lang="en-US" sz="4900" dirty="0" smtClean="0">
                <a:latin typeface="Times New Roman" pitchFamily="18" charset="0"/>
                <a:cs typeface="Times New Roman" pitchFamily="18" charset="0"/>
              </a:rPr>
            </a:br>
            <a:r>
              <a:rPr lang="en-US" sz="4900" dirty="0">
                <a:latin typeface="Times New Roman" pitchFamily="18" charset="0"/>
                <a:cs typeface="Times New Roman" pitchFamily="18" charset="0"/>
              </a:rPr>
              <a:t/>
            </a:r>
            <a:br>
              <a:rPr lang="en-US" sz="4900" dirty="0">
                <a:latin typeface="Times New Roman" pitchFamily="18" charset="0"/>
                <a:cs typeface="Times New Roman" pitchFamily="18" charset="0"/>
              </a:rPr>
            </a:br>
            <a:r>
              <a:rPr lang="en-US" sz="5300" dirty="0" smtClean="0">
                <a:cs typeface="Times New Roman" pitchFamily="18" charset="0"/>
              </a:rPr>
              <a:t>The Problem</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r>
              <a:rPr lang="en-US" sz="2600" dirty="0" smtClean="0">
                <a:solidFill>
                  <a:schemeClr val="tx2">
                    <a:lumMod val="50000"/>
                  </a:schemeClr>
                </a:solidFill>
                <a:latin typeface="Calibri" pitchFamily="34" charset="0"/>
                <a:cs typeface="Times New Roman" pitchFamily="18" charset="0"/>
              </a:rPr>
              <a:t>U.S. Persons  who have signatory authority over, or a financial interest  in  an offshore account must file an FBAR- Form FINCEN 114 (formerly Form TD F 90-22.1) for  accounts with combined balances over 10k U.S. dollars.</a:t>
            </a:r>
          </a:p>
          <a:p>
            <a:pPr marL="0" indent="0">
              <a:buNone/>
            </a:pPr>
            <a:endParaRPr lang="en-US" sz="2000" dirty="0" smtClean="0">
              <a:solidFill>
                <a:schemeClr val="tx2">
                  <a:lumMod val="50000"/>
                </a:schemeClr>
              </a:solidFill>
              <a:latin typeface="Calibri" pitchFamily="34" charset="0"/>
              <a:cs typeface="Times New Roman" pitchFamily="18" charset="0"/>
            </a:endParaRPr>
          </a:p>
          <a:p>
            <a:pPr lvl="1"/>
            <a:r>
              <a:rPr lang="en-US" sz="2200" dirty="0" smtClean="0">
                <a:solidFill>
                  <a:schemeClr val="tx2">
                    <a:lumMod val="50000"/>
                  </a:schemeClr>
                </a:solidFill>
                <a:latin typeface="Calibri" pitchFamily="34" charset="0"/>
                <a:cs typeface="Times New Roman" pitchFamily="18" charset="0"/>
              </a:rPr>
              <a:t>U.S. Person =  U.S. Citizen or U.S. “resident”</a:t>
            </a:r>
          </a:p>
          <a:p>
            <a:pPr marL="393192" lvl="1" indent="0">
              <a:buNone/>
            </a:pPr>
            <a:endParaRPr lang="en-US" dirty="0" smtClean="0">
              <a:solidFill>
                <a:schemeClr val="tx2">
                  <a:lumMod val="50000"/>
                </a:schemeClr>
              </a:solidFill>
              <a:latin typeface="Calibri" pitchFamily="34" charset="0"/>
              <a:cs typeface="Times New Roman" pitchFamily="18" charset="0"/>
            </a:endParaRPr>
          </a:p>
          <a:p>
            <a:pPr lvl="1"/>
            <a:r>
              <a:rPr lang="en-US" sz="2200" dirty="0" smtClean="0">
                <a:solidFill>
                  <a:schemeClr val="tx2">
                    <a:lumMod val="50000"/>
                  </a:schemeClr>
                </a:solidFill>
                <a:latin typeface="Calibri" pitchFamily="34" charset="0"/>
                <a:cs typeface="Times New Roman" pitchFamily="18" charset="0"/>
              </a:rPr>
              <a:t>Currently a resident means:</a:t>
            </a:r>
          </a:p>
          <a:p>
            <a:pPr lvl="2"/>
            <a:r>
              <a:rPr lang="en-US" sz="1900" dirty="0">
                <a:solidFill>
                  <a:schemeClr val="tx2">
                    <a:lumMod val="50000"/>
                  </a:schemeClr>
                </a:solidFill>
                <a:latin typeface="Calibri" pitchFamily="34" charset="0"/>
                <a:cs typeface="Times New Roman" pitchFamily="18" charset="0"/>
              </a:rPr>
              <a:t>a resident alien under IRC Section 7701(b</a:t>
            </a:r>
            <a:r>
              <a:rPr lang="en-US" sz="1900" dirty="0" smtClean="0">
                <a:solidFill>
                  <a:schemeClr val="tx2">
                    <a:lumMod val="50000"/>
                  </a:schemeClr>
                </a:solidFill>
                <a:latin typeface="Calibri" pitchFamily="34" charset="0"/>
                <a:cs typeface="Times New Roman" pitchFamily="18" charset="0"/>
              </a:rPr>
              <a:t>) includes</a:t>
            </a:r>
            <a:r>
              <a:rPr lang="en-US" sz="1800" dirty="0" smtClean="0">
                <a:solidFill>
                  <a:schemeClr val="tx2">
                    <a:lumMod val="50000"/>
                  </a:schemeClr>
                </a:solidFill>
                <a:latin typeface="Calibri" pitchFamily="34" charset="0"/>
                <a:cs typeface="Times New Roman" pitchFamily="18" charset="0"/>
              </a:rPr>
              <a:t>:</a:t>
            </a:r>
          </a:p>
          <a:p>
            <a:pPr lvl="3"/>
            <a:r>
              <a:rPr lang="en-US" dirty="0" smtClean="0">
                <a:solidFill>
                  <a:schemeClr val="tx2">
                    <a:lumMod val="50000"/>
                  </a:schemeClr>
                </a:solidFill>
                <a:latin typeface="Calibri" pitchFamily="34" charset="0"/>
                <a:cs typeface="Times New Roman" pitchFamily="18" charset="0"/>
              </a:rPr>
              <a:t>Green card test</a:t>
            </a:r>
          </a:p>
          <a:p>
            <a:pPr lvl="3"/>
            <a:r>
              <a:rPr lang="en-US" dirty="0">
                <a:solidFill>
                  <a:schemeClr val="tx2">
                    <a:lumMod val="50000"/>
                  </a:schemeClr>
                </a:solidFill>
                <a:latin typeface="Calibri" pitchFamily="34" charset="0"/>
                <a:cs typeface="Times New Roman" pitchFamily="18" charset="0"/>
              </a:rPr>
              <a:t>S</a:t>
            </a:r>
            <a:r>
              <a:rPr lang="en-US" dirty="0" smtClean="0">
                <a:solidFill>
                  <a:schemeClr val="tx2">
                    <a:lumMod val="50000"/>
                  </a:schemeClr>
                </a:solidFill>
                <a:latin typeface="Calibri" pitchFamily="34" charset="0"/>
                <a:cs typeface="Times New Roman" pitchFamily="18" charset="0"/>
              </a:rPr>
              <a:t>ubstantial </a:t>
            </a:r>
            <a:r>
              <a:rPr lang="en-US" dirty="0">
                <a:solidFill>
                  <a:schemeClr val="tx2">
                    <a:lumMod val="50000"/>
                  </a:schemeClr>
                </a:solidFill>
                <a:latin typeface="Calibri" pitchFamily="34" charset="0"/>
                <a:cs typeface="Times New Roman" pitchFamily="18" charset="0"/>
              </a:rPr>
              <a:t>presence </a:t>
            </a:r>
            <a:r>
              <a:rPr lang="en-US" dirty="0" smtClean="0">
                <a:solidFill>
                  <a:schemeClr val="tx2">
                    <a:lumMod val="50000"/>
                  </a:schemeClr>
                </a:solidFill>
                <a:latin typeface="Calibri" pitchFamily="34" charset="0"/>
                <a:cs typeface="Times New Roman" pitchFamily="18" charset="0"/>
              </a:rPr>
              <a:t>test</a:t>
            </a:r>
          </a:p>
          <a:p>
            <a:pPr lvl="2"/>
            <a:r>
              <a:rPr lang="en-US" sz="1900" dirty="0">
                <a:solidFill>
                  <a:schemeClr val="tx2">
                    <a:lumMod val="50000"/>
                  </a:schemeClr>
                </a:solidFill>
                <a:latin typeface="Calibri" pitchFamily="34" charset="0"/>
                <a:cs typeface="Times New Roman" pitchFamily="18" charset="0"/>
              </a:rPr>
              <a:t>any entity including but not limited to, a corporation, partnership, trust, or limited liability company created, organized, or formed under the laws of the United </a:t>
            </a:r>
            <a:r>
              <a:rPr lang="en-US" sz="1900" dirty="0" smtClean="0">
                <a:solidFill>
                  <a:schemeClr val="tx2">
                    <a:lumMod val="50000"/>
                  </a:schemeClr>
                </a:solidFill>
                <a:latin typeface="Calibri" pitchFamily="34" charset="0"/>
                <a:cs typeface="Times New Roman" pitchFamily="18" charset="0"/>
              </a:rPr>
              <a:t>States</a:t>
            </a:r>
          </a:p>
          <a:p>
            <a:pPr lvl="2"/>
            <a:endParaRPr lang="en-US" dirty="0">
              <a:solidFill>
                <a:schemeClr val="tx2">
                  <a:lumMod val="50000"/>
                </a:schemeClr>
              </a:solidFill>
              <a:latin typeface="Calibri" pitchFamily="34" charset="0"/>
              <a:cs typeface="Times New Roman" pitchFamily="18" charset="0"/>
            </a:endParaRPr>
          </a:p>
          <a:p>
            <a:pPr lvl="1"/>
            <a:r>
              <a:rPr lang="en-US" sz="2200" dirty="0" smtClean="0">
                <a:solidFill>
                  <a:schemeClr val="tx2">
                    <a:lumMod val="50000"/>
                  </a:schemeClr>
                </a:solidFill>
                <a:latin typeface="Calibri" pitchFamily="34" charset="0"/>
                <a:cs typeface="Times New Roman" pitchFamily="18" charset="0"/>
              </a:rPr>
              <a:t>Substantial presence test may not apply prior to the issuance of latest FINCEN regulations on March 28, 2011</a:t>
            </a:r>
          </a:p>
          <a:p>
            <a:pPr marL="667512" lvl="2" indent="0">
              <a:buNone/>
            </a:pPr>
            <a:endParaRPr lang="en-US" dirty="0" smtClean="0">
              <a:solidFill>
                <a:schemeClr val="tx2">
                  <a:lumMod val="50000"/>
                </a:schemeClr>
              </a:solidFill>
              <a:latin typeface="Times New Roman" pitchFamily="18" charset="0"/>
              <a:cs typeface="Times New Roman" pitchFamily="18" charset="0"/>
            </a:endParaRPr>
          </a:p>
          <a:p>
            <a:pPr lvl="2"/>
            <a:endParaRPr lang="en-US" dirty="0" smtClean="0">
              <a:solidFill>
                <a:schemeClr val="tx2">
                  <a:lumMod val="50000"/>
                </a:schemeClr>
              </a:solidFill>
              <a:latin typeface="Times New Roman" pitchFamily="18" charset="0"/>
              <a:cs typeface="Times New Roman" pitchFamily="18" charset="0"/>
            </a:endParaRPr>
          </a:p>
          <a:p>
            <a:pPr lvl="1"/>
            <a:endParaRPr lang="en-US" dirty="0" smtClean="0">
              <a:solidFill>
                <a:schemeClr val="tx2">
                  <a:lumMod val="50000"/>
                </a:schemeClr>
              </a:solidFill>
              <a:latin typeface="Times New Roman" pitchFamily="18" charset="0"/>
              <a:cs typeface="Times New Roman" pitchFamily="18" charset="0"/>
            </a:endParaRPr>
          </a:p>
          <a:p>
            <a:pPr lvl="1"/>
            <a:endParaRPr lang="en-US" sz="1200" dirty="0">
              <a:solidFill>
                <a:schemeClr val="tx2">
                  <a:lumMod val="50000"/>
                </a:schemeClr>
              </a:solidFill>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228600"/>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4</a:t>
            </a:fld>
            <a:endParaRPr lang="en-US">
              <a:solidFill>
                <a:prstClr val="black">
                  <a:lumMod val="65000"/>
                  <a:lumOff val="35000"/>
                </a:prstClr>
              </a:solidFill>
            </a:endParaRPr>
          </a:p>
        </p:txBody>
      </p:sp>
    </p:spTree>
    <p:extLst>
      <p:ext uri="{BB962C8B-B14F-4D97-AF65-F5344CB8AC3E}">
        <p14:creationId xmlns:p14="http://schemas.microsoft.com/office/powerpoint/2010/main" val="382497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229600" cy="4525963"/>
          </a:xfrm>
        </p:spPr>
        <p:txBody>
          <a:bodyPr>
            <a:normAutofit/>
          </a:bodyPr>
          <a:lstStyle/>
          <a:p>
            <a:pPr lvl="1"/>
            <a:endParaRPr lang="en-US" sz="2100" dirty="0" smtClean="0">
              <a:solidFill>
                <a:schemeClr val="tx2">
                  <a:lumMod val="50000"/>
                </a:schemeClr>
              </a:solidFill>
              <a:latin typeface="Times New Roman" pitchFamily="18" charset="0"/>
              <a:cs typeface="Times New Roman" pitchFamily="18" charset="0"/>
            </a:endParaRPr>
          </a:p>
          <a:p>
            <a:pPr lvl="1"/>
            <a:r>
              <a:rPr lang="en-US" sz="2000" dirty="0" smtClean="0">
                <a:solidFill>
                  <a:schemeClr val="tx2">
                    <a:lumMod val="50000"/>
                  </a:schemeClr>
                </a:solidFill>
                <a:latin typeface="Calibri" pitchFamily="34" charset="0"/>
                <a:cs typeface="Times New Roman" pitchFamily="18" charset="0"/>
              </a:rPr>
              <a:t>Schedule </a:t>
            </a:r>
            <a:r>
              <a:rPr lang="en-US" sz="2000" dirty="0">
                <a:solidFill>
                  <a:schemeClr val="tx2">
                    <a:lumMod val="50000"/>
                  </a:schemeClr>
                </a:solidFill>
                <a:latin typeface="Calibri" pitchFamily="34" charset="0"/>
                <a:cs typeface="Times New Roman" pitchFamily="18" charset="0"/>
              </a:rPr>
              <a:t>B Question: At any time during 2013, did you have a financial interest in or signature authority over a financial </a:t>
            </a:r>
            <a:r>
              <a:rPr lang="en-US" sz="2000" dirty="0" smtClean="0">
                <a:solidFill>
                  <a:schemeClr val="tx2">
                    <a:lumMod val="50000"/>
                  </a:schemeClr>
                </a:solidFill>
                <a:latin typeface="Calibri" pitchFamily="34" charset="0"/>
                <a:cs typeface="Times New Roman" pitchFamily="18" charset="0"/>
              </a:rPr>
              <a:t>account </a:t>
            </a:r>
            <a:r>
              <a:rPr lang="en-US" sz="2000" dirty="0">
                <a:solidFill>
                  <a:schemeClr val="tx2">
                    <a:lumMod val="50000"/>
                  </a:schemeClr>
                </a:solidFill>
                <a:latin typeface="Calibri" pitchFamily="34" charset="0"/>
                <a:cs typeface="Times New Roman" pitchFamily="18" charset="0"/>
              </a:rPr>
              <a:t>(such as a bank account, securities account, or brokerage account) located in a foreign </a:t>
            </a:r>
            <a:r>
              <a:rPr lang="en-US" sz="2000" dirty="0" smtClean="0">
                <a:solidFill>
                  <a:schemeClr val="tx2">
                    <a:lumMod val="50000"/>
                  </a:schemeClr>
                </a:solidFill>
                <a:latin typeface="Calibri" pitchFamily="34" charset="0"/>
                <a:cs typeface="Times New Roman" pitchFamily="18" charset="0"/>
              </a:rPr>
              <a:t>country</a:t>
            </a:r>
            <a:r>
              <a:rPr lang="en-US" sz="2000" dirty="0">
                <a:solidFill>
                  <a:schemeClr val="tx2">
                    <a:lumMod val="50000"/>
                  </a:schemeClr>
                </a:solidFill>
                <a:latin typeface="Calibri" pitchFamily="34" charset="0"/>
                <a:cs typeface="Times New Roman" pitchFamily="18" charset="0"/>
              </a:rPr>
              <a:t>? See </a:t>
            </a:r>
            <a:r>
              <a:rPr lang="en-US" sz="2000" dirty="0" smtClean="0">
                <a:solidFill>
                  <a:schemeClr val="tx2">
                    <a:lumMod val="50000"/>
                  </a:schemeClr>
                </a:solidFill>
                <a:latin typeface="Calibri" pitchFamily="34" charset="0"/>
                <a:cs typeface="Times New Roman" pitchFamily="18" charset="0"/>
              </a:rPr>
              <a:t>instructions….. </a:t>
            </a:r>
          </a:p>
          <a:p>
            <a:pPr lvl="2"/>
            <a:r>
              <a:rPr lang="en-US" sz="2000" dirty="0">
                <a:solidFill>
                  <a:schemeClr val="tx2">
                    <a:lumMod val="50000"/>
                  </a:schemeClr>
                </a:solidFill>
                <a:latin typeface="Calibri" pitchFamily="34" charset="0"/>
                <a:cs typeface="Times New Roman" pitchFamily="18" charset="0"/>
              </a:rPr>
              <a:t>If “Yes,” are you required to file FinCEN Form 114, Report of Foreign Bank and Financial </a:t>
            </a:r>
            <a:r>
              <a:rPr lang="en-US" sz="2000" dirty="0" smtClean="0">
                <a:solidFill>
                  <a:schemeClr val="tx2">
                    <a:lumMod val="50000"/>
                  </a:schemeClr>
                </a:solidFill>
                <a:latin typeface="Calibri" pitchFamily="34" charset="0"/>
                <a:cs typeface="Times New Roman" pitchFamily="18" charset="0"/>
              </a:rPr>
              <a:t>Accounts </a:t>
            </a:r>
            <a:r>
              <a:rPr lang="en-US" sz="2000" dirty="0">
                <a:solidFill>
                  <a:schemeClr val="tx2">
                    <a:lumMod val="50000"/>
                  </a:schemeClr>
                </a:solidFill>
                <a:latin typeface="Calibri" pitchFamily="34" charset="0"/>
                <a:cs typeface="Times New Roman" pitchFamily="18" charset="0"/>
              </a:rPr>
              <a:t>(FBAR), formerly TD F 90-22.1, to report that financial interest or signature authority? </a:t>
            </a:r>
            <a:r>
              <a:rPr lang="en-US" sz="2000" dirty="0" smtClean="0">
                <a:solidFill>
                  <a:schemeClr val="tx2">
                    <a:lumMod val="50000"/>
                  </a:schemeClr>
                </a:solidFill>
                <a:latin typeface="Calibri" pitchFamily="34" charset="0"/>
                <a:cs typeface="Times New Roman" pitchFamily="18" charset="0"/>
              </a:rPr>
              <a:t>See </a:t>
            </a:r>
            <a:r>
              <a:rPr lang="en-US" sz="2000" dirty="0">
                <a:solidFill>
                  <a:schemeClr val="tx2">
                    <a:lumMod val="50000"/>
                  </a:schemeClr>
                </a:solidFill>
                <a:latin typeface="Calibri" pitchFamily="34" charset="0"/>
                <a:cs typeface="Times New Roman" pitchFamily="18" charset="0"/>
              </a:rPr>
              <a:t>FinCEN Form 114 and its instructions for filing requirements and exceptions to those </a:t>
            </a:r>
            <a:r>
              <a:rPr lang="en-US" sz="2000" dirty="0" smtClean="0">
                <a:solidFill>
                  <a:schemeClr val="tx2">
                    <a:lumMod val="50000"/>
                  </a:schemeClr>
                </a:solidFill>
                <a:latin typeface="Calibri" pitchFamily="34" charset="0"/>
                <a:cs typeface="Times New Roman" pitchFamily="18" charset="0"/>
              </a:rPr>
              <a:t>requirements</a:t>
            </a:r>
          </a:p>
          <a:p>
            <a:pPr marL="457200" lvl="1" indent="0">
              <a:buNone/>
            </a:pPr>
            <a:endParaRPr lang="en-US" sz="2000" dirty="0" smtClean="0">
              <a:solidFill>
                <a:schemeClr val="tx2">
                  <a:lumMod val="50000"/>
                </a:schemeClr>
              </a:solidFill>
              <a:latin typeface="Calibri" pitchFamily="34" charset="0"/>
              <a:cs typeface="Times New Roman" pitchFamily="18" charset="0"/>
            </a:endParaRPr>
          </a:p>
          <a:p>
            <a:pPr lvl="1"/>
            <a:r>
              <a:rPr lang="en-US" sz="1800" dirty="0" smtClean="0">
                <a:solidFill>
                  <a:schemeClr val="tx2">
                    <a:lumMod val="50000"/>
                  </a:schemeClr>
                </a:solidFill>
                <a:latin typeface="Calibri" pitchFamily="34" charset="0"/>
                <a:cs typeface="Times New Roman" pitchFamily="18" charset="0"/>
              </a:rPr>
              <a:t>Checking </a:t>
            </a:r>
            <a:r>
              <a:rPr lang="en-US" sz="1800" dirty="0">
                <a:solidFill>
                  <a:schemeClr val="tx2">
                    <a:lumMod val="50000"/>
                  </a:schemeClr>
                </a:solidFill>
                <a:latin typeface="Calibri" pitchFamily="34" charset="0"/>
                <a:cs typeface="Times New Roman" pitchFamily="18" charset="0"/>
              </a:rPr>
              <a:t>the box that says "No", subjects a taxpayer to a possible criminal charge of filing a false income tax return which is a felony.</a:t>
            </a:r>
          </a:p>
          <a:p>
            <a:endParaRPr lang="en-US" dirty="0"/>
          </a:p>
        </p:txBody>
      </p:sp>
      <p:sp>
        <p:nvSpPr>
          <p:cNvPr id="4" name="Title 1"/>
          <p:cNvSpPr>
            <a:spLocks noGrp="1"/>
          </p:cNvSpPr>
          <p:nvPr>
            <p:ph type="title"/>
          </p:nvPr>
        </p:nvSpPr>
        <p:spPr>
          <a:xfrm>
            <a:off x="228600" y="364331"/>
            <a:ext cx="8229600" cy="838200"/>
          </a:xfrm>
        </p:spPr>
        <p:txBody>
          <a:bodyPr>
            <a:normAutofit/>
          </a:bodyPr>
          <a:lstStyle/>
          <a:p>
            <a:r>
              <a:rPr lang="en-US" sz="4400" dirty="0" smtClean="0">
                <a:cs typeface="Times New Roman" pitchFamily="18" charset="0"/>
              </a:rPr>
              <a:t>The Problem </a:t>
            </a:r>
            <a:r>
              <a:rPr lang="en-US" sz="3200" dirty="0" smtClean="0">
                <a:cs typeface="Times New Roman" pitchFamily="18" charset="0"/>
              </a:rPr>
              <a:t>(Continued)</a:t>
            </a:r>
            <a:endParaRPr lang="en-US" sz="3200" dirty="0">
              <a:cs typeface="Times New Roman"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228600"/>
            <a:ext cx="1642640" cy="957263"/>
          </a:xfrm>
          <a:prstGeom prst="rect">
            <a:avLst/>
          </a:prstGeom>
        </p:spPr>
      </p:pic>
      <p:sp>
        <p:nvSpPr>
          <p:cNvPr id="2" name="Slide Number Placeholder 1"/>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5</a:t>
            </a:fld>
            <a:endParaRPr lang="en-US">
              <a:solidFill>
                <a:prstClr val="black">
                  <a:lumMod val="65000"/>
                  <a:lumOff val="35000"/>
                </a:prstClr>
              </a:solidFill>
            </a:endParaRPr>
          </a:p>
        </p:txBody>
      </p:sp>
    </p:spTree>
    <p:extLst>
      <p:ext uri="{BB962C8B-B14F-4D97-AF65-F5344CB8AC3E}">
        <p14:creationId xmlns:p14="http://schemas.microsoft.com/office/powerpoint/2010/main" val="83433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2920"/>
            <a:ext cx="8229600" cy="938187"/>
          </a:xfrm>
        </p:spPr>
        <p:txBody>
          <a:bodyPr/>
          <a:lstStyle/>
          <a:p>
            <a:r>
              <a:rPr lang="en-US" sz="4800" dirty="0" smtClean="0"/>
              <a:t>OVDP-History</a:t>
            </a:r>
            <a:endParaRPr lang="en-US" sz="4800" dirty="0"/>
          </a:p>
        </p:txBody>
      </p:sp>
      <p:sp>
        <p:nvSpPr>
          <p:cNvPr id="3" name="Content Placeholder 2"/>
          <p:cNvSpPr>
            <a:spLocks noGrp="1"/>
          </p:cNvSpPr>
          <p:nvPr>
            <p:ph idx="1"/>
          </p:nvPr>
        </p:nvSpPr>
        <p:spPr/>
        <p:txBody>
          <a:bodyPr>
            <a:normAutofit fontScale="85000" lnSpcReduction="20000"/>
          </a:bodyPr>
          <a:lstStyle/>
          <a:p>
            <a:r>
              <a:rPr lang="en-US" sz="2800" dirty="0" smtClean="0">
                <a:solidFill>
                  <a:schemeClr val="tx2">
                    <a:lumMod val="50000"/>
                  </a:schemeClr>
                </a:solidFill>
                <a:latin typeface="Calibri" pitchFamily="34" charset="0"/>
                <a:cs typeface="Times New Roman" pitchFamily="18" charset="0"/>
              </a:rPr>
              <a:t>OVDP Provided for a 20% Penalty for Disclosures Prior to Oct. 16, 2009</a:t>
            </a:r>
          </a:p>
          <a:p>
            <a:pPr lvl="1"/>
            <a:r>
              <a:rPr lang="en-US" sz="1900" dirty="0" smtClean="0">
                <a:solidFill>
                  <a:schemeClr val="tx2">
                    <a:lumMod val="50000"/>
                  </a:schemeClr>
                </a:solidFill>
                <a:latin typeface="Calibri" pitchFamily="34" charset="0"/>
                <a:cs typeface="Times New Roman" pitchFamily="18" charset="0"/>
              </a:rPr>
              <a:t>OVDP Permitted a Taxpayer to argue for  less than a 20% penalty without “opting out”</a:t>
            </a:r>
          </a:p>
          <a:p>
            <a:endParaRPr lang="en-US" dirty="0" smtClean="0">
              <a:solidFill>
                <a:schemeClr val="tx2">
                  <a:lumMod val="50000"/>
                </a:schemeClr>
              </a:solidFill>
              <a:latin typeface="Calibri" pitchFamily="34" charset="0"/>
              <a:cs typeface="Times New Roman" pitchFamily="18" charset="0"/>
            </a:endParaRPr>
          </a:p>
          <a:p>
            <a:r>
              <a:rPr lang="en-US" sz="2800" dirty="0" smtClean="0">
                <a:solidFill>
                  <a:schemeClr val="tx2">
                    <a:lumMod val="50000"/>
                  </a:schemeClr>
                </a:solidFill>
                <a:latin typeface="Calibri" pitchFamily="34" charset="0"/>
                <a:cs typeface="Times New Roman" pitchFamily="18" charset="0"/>
              </a:rPr>
              <a:t>OVDI 2011 Provided for a 25% Penalty for Disclosures Prior to Sept 10, 2011</a:t>
            </a:r>
          </a:p>
          <a:p>
            <a:pPr marL="0" indent="0">
              <a:buNone/>
            </a:pPr>
            <a:endParaRPr lang="en-US" dirty="0" smtClean="0">
              <a:solidFill>
                <a:schemeClr val="tx2">
                  <a:lumMod val="50000"/>
                </a:schemeClr>
              </a:solidFill>
              <a:latin typeface="Calibri" pitchFamily="34" charset="0"/>
              <a:cs typeface="Times New Roman" pitchFamily="18" charset="0"/>
            </a:endParaRPr>
          </a:p>
          <a:p>
            <a:r>
              <a:rPr lang="en-US" sz="2800" dirty="0" smtClean="0">
                <a:solidFill>
                  <a:schemeClr val="tx2">
                    <a:lumMod val="50000"/>
                  </a:schemeClr>
                </a:solidFill>
                <a:latin typeface="Calibri" pitchFamily="34" charset="0"/>
                <a:cs typeface="Times New Roman" pitchFamily="18" charset="0"/>
              </a:rPr>
              <a:t>OVDP 2012 Provides for a 27.5% Penalty</a:t>
            </a:r>
          </a:p>
          <a:p>
            <a:pPr lvl="1"/>
            <a:r>
              <a:rPr lang="en-US" sz="2000" dirty="0" smtClean="0">
                <a:solidFill>
                  <a:schemeClr val="tx2">
                    <a:lumMod val="50000"/>
                  </a:schemeClr>
                </a:solidFill>
                <a:latin typeface="Calibri" pitchFamily="34" charset="0"/>
                <a:cs typeface="Times New Roman" pitchFamily="18" charset="0"/>
              </a:rPr>
              <a:t>Announced Jan. 9, 2012. IRS Notice 2012-5</a:t>
            </a:r>
          </a:p>
          <a:p>
            <a:pPr lvl="1"/>
            <a:endParaRPr lang="en-US" sz="2000" dirty="0" smtClean="0">
              <a:solidFill>
                <a:schemeClr val="tx2">
                  <a:lumMod val="50000"/>
                </a:schemeClr>
              </a:solidFill>
              <a:latin typeface="Calibri" pitchFamily="34" charset="0"/>
              <a:cs typeface="Times New Roman" pitchFamily="18" charset="0"/>
            </a:endParaRPr>
          </a:p>
          <a:p>
            <a:r>
              <a:rPr lang="en-US" sz="2800" dirty="0" smtClean="0">
                <a:solidFill>
                  <a:schemeClr val="tx2">
                    <a:lumMod val="50000"/>
                  </a:schemeClr>
                </a:solidFill>
                <a:latin typeface="Calibri" pitchFamily="34" charset="0"/>
                <a:cs typeface="Times New Roman" pitchFamily="18" charset="0"/>
              </a:rPr>
              <a:t>OVDP 2014 Announced June 18, 2014. Generally effective for submissions after June 30, 2014</a:t>
            </a:r>
          </a:p>
          <a:p>
            <a:pPr lvl="1"/>
            <a:r>
              <a:rPr lang="en-US" sz="2000" dirty="0" smtClean="0">
                <a:solidFill>
                  <a:schemeClr val="tx2">
                    <a:lumMod val="50000"/>
                  </a:schemeClr>
                </a:solidFill>
                <a:latin typeface="Calibri" pitchFamily="34" charset="0"/>
                <a:cs typeface="Times New Roman" pitchFamily="18" charset="0"/>
              </a:rPr>
              <a:t>27.5% penalty continued</a:t>
            </a:r>
          </a:p>
          <a:p>
            <a:pPr lvl="1"/>
            <a:r>
              <a:rPr lang="en-US" sz="2000" dirty="0" smtClean="0">
                <a:solidFill>
                  <a:schemeClr val="tx2">
                    <a:lumMod val="50000"/>
                  </a:schemeClr>
                </a:solidFill>
                <a:latin typeface="Calibri" pitchFamily="34" charset="0"/>
                <a:cs typeface="Times New Roman" pitchFamily="18" charset="0"/>
              </a:rPr>
              <a:t>Currently there is no ending date, but IRS reserves the right to terminate the program at any time</a:t>
            </a:r>
            <a:endParaRPr lang="en-US" sz="2000" dirty="0">
              <a:solidFill>
                <a:schemeClr val="tx2">
                  <a:lumMod val="50000"/>
                </a:schemeClr>
              </a:solidFill>
              <a:latin typeface="Calibri" pitchFamily="34"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6</a:t>
            </a:fld>
            <a:endParaRPr lang="en-US">
              <a:solidFill>
                <a:prstClr val="black">
                  <a:lumMod val="65000"/>
                  <a:lumOff val="35000"/>
                </a:prstClr>
              </a:solidFill>
            </a:endParaRPr>
          </a:p>
        </p:txBody>
      </p:sp>
    </p:spTree>
    <p:extLst>
      <p:ext uri="{BB962C8B-B14F-4D97-AF65-F5344CB8AC3E}">
        <p14:creationId xmlns:p14="http://schemas.microsoft.com/office/powerpoint/2010/main" val="234940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7467600" cy="1447800"/>
          </a:xfrm>
        </p:spPr>
        <p:txBody>
          <a:bodyPr>
            <a:noAutofit/>
          </a:bodyPr>
          <a:lstStyle/>
          <a:p>
            <a:pPr>
              <a:lnSpc>
                <a:spcPct val="100000"/>
              </a:lnSpc>
            </a:pPr>
            <a:r>
              <a:rPr lang="en-US" sz="4000" dirty="0">
                <a:effectLst/>
                <a:cs typeface="Times New Roman" pitchFamily="18" charset="0"/>
              </a:rPr>
              <a:t>Tax Amnesty </a:t>
            </a:r>
            <a:r>
              <a:rPr lang="en-US" sz="4000" dirty="0" smtClean="0">
                <a:effectLst/>
                <a:cs typeface="Times New Roman" pitchFamily="18" charset="0"/>
              </a:rPr>
              <a:t>- Offshore Voluntary Disclosure Program (OVDP)</a:t>
            </a:r>
            <a:endParaRPr lang="en-US" sz="4000" dirty="0">
              <a:effectLst/>
              <a:cs typeface="Times New Roman" pitchFamily="18" charset="0"/>
            </a:endParaRPr>
          </a:p>
        </p:txBody>
      </p:sp>
      <p:sp>
        <p:nvSpPr>
          <p:cNvPr id="3" name="Content Placeholder 2"/>
          <p:cNvSpPr>
            <a:spLocks noGrp="1"/>
          </p:cNvSpPr>
          <p:nvPr>
            <p:ph idx="1"/>
          </p:nvPr>
        </p:nvSpPr>
        <p:spPr>
          <a:xfrm>
            <a:off x="457200" y="1371600"/>
            <a:ext cx="8229600" cy="5181600"/>
          </a:xfrm>
        </p:spPr>
        <p:txBody>
          <a:bodyPr>
            <a:normAutofit/>
          </a:bodyPr>
          <a:lstStyle/>
          <a:p>
            <a:pPr marL="0" indent="0">
              <a:buNone/>
            </a:pPr>
            <a:endParaRPr lang="en-US" sz="2000" dirty="0" smtClean="0">
              <a:solidFill>
                <a:schemeClr val="tx2">
                  <a:lumMod val="50000"/>
                </a:schemeClr>
              </a:solidFill>
              <a:latin typeface="Times New Roman" pitchFamily="18" charset="0"/>
              <a:cs typeface="Times New Roman" pitchFamily="18" charset="0"/>
            </a:endParaRPr>
          </a:p>
          <a:p>
            <a:r>
              <a:rPr lang="en-US" sz="2800" dirty="0" smtClean="0">
                <a:solidFill>
                  <a:schemeClr val="tx2">
                    <a:lumMod val="50000"/>
                  </a:schemeClr>
                </a:solidFill>
                <a:latin typeface="Calibri" pitchFamily="34" charset="0"/>
                <a:cs typeface="Times New Roman" pitchFamily="18" charset="0"/>
              </a:rPr>
              <a:t>Who is not eligible?</a:t>
            </a:r>
          </a:p>
          <a:p>
            <a:endParaRPr lang="en-US" sz="2000" dirty="0" smtClean="0">
              <a:solidFill>
                <a:schemeClr val="tx2">
                  <a:lumMod val="50000"/>
                </a:schemeClr>
              </a:solidFill>
              <a:latin typeface="Calibri" pitchFamily="34" charset="0"/>
              <a:cs typeface="Times New Roman" pitchFamily="18" charset="0"/>
            </a:endParaRPr>
          </a:p>
          <a:p>
            <a:pPr lvl="1"/>
            <a:r>
              <a:rPr lang="en-US" sz="2400" dirty="0" smtClean="0">
                <a:solidFill>
                  <a:schemeClr val="tx2">
                    <a:lumMod val="50000"/>
                  </a:schemeClr>
                </a:solidFill>
                <a:latin typeface="Calibri" pitchFamily="34" charset="0"/>
                <a:cs typeface="Times New Roman" pitchFamily="18" charset="0"/>
              </a:rPr>
              <a:t>Taxpayers under audit </a:t>
            </a:r>
            <a:r>
              <a:rPr lang="en-US" sz="2400" b="1" dirty="0" smtClean="0">
                <a:solidFill>
                  <a:schemeClr val="tx2">
                    <a:lumMod val="50000"/>
                  </a:schemeClr>
                </a:solidFill>
                <a:latin typeface="Calibri" pitchFamily="34" charset="0"/>
                <a:cs typeface="Times New Roman" pitchFamily="18" charset="0"/>
              </a:rPr>
              <a:t>whether or not </a:t>
            </a:r>
            <a:r>
              <a:rPr lang="en-US" sz="2400" dirty="0" smtClean="0">
                <a:solidFill>
                  <a:schemeClr val="tx2">
                    <a:lumMod val="50000"/>
                  </a:schemeClr>
                </a:solidFill>
                <a:latin typeface="Calibri" pitchFamily="34" charset="0"/>
                <a:cs typeface="Times New Roman" pitchFamily="18" charset="0"/>
              </a:rPr>
              <a:t>related to offshore issues </a:t>
            </a:r>
          </a:p>
          <a:p>
            <a:pPr lvl="1"/>
            <a:endParaRPr lang="en-US" sz="2400" dirty="0" smtClean="0">
              <a:solidFill>
                <a:schemeClr val="tx2">
                  <a:lumMod val="50000"/>
                </a:schemeClr>
              </a:solidFill>
              <a:latin typeface="Calibri" pitchFamily="34" charset="0"/>
              <a:cs typeface="Times New Roman" pitchFamily="18" charset="0"/>
            </a:endParaRPr>
          </a:p>
          <a:p>
            <a:pPr lvl="1"/>
            <a:r>
              <a:rPr lang="en-US" sz="2400" dirty="0" smtClean="0">
                <a:solidFill>
                  <a:schemeClr val="tx2">
                    <a:lumMod val="50000"/>
                  </a:schemeClr>
                </a:solidFill>
                <a:latin typeface="Calibri" pitchFamily="34" charset="0"/>
                <a:cs typeface="Times New Roman" pitchFamily="18" charset="0"/>
              </a:rPr>
              <a:t>Taxpayers under investigation by CI (Criminal Investigation)</a:t>
            </a:r>
          </a:p>
          <a:p>
            <a:pPr lvl="1"/>
            <a:endParaRPr lang="en-US" sz="2400" dirty="0" smtClean="0">
              <a:solidFill>
                <a:schemeClr val="tx2">
                  <a:lumMod val="50000"/>
                </a:schemeClr>
              </a:solidFill>
              <a:latin typeface="Calibri" pitchFamily="34" charset="0"/>
              <a:cs typeface="Times New Roman" pitchFamily="18" charset="0"/>
            </a:endParaRPr>
          </a:p>
          <a:p>
            <a:pPr lvl="1"/>
            <a:r>
              <a:rPr lang="en-US" sz="2400" dirty="0" smtClean="0">
                <a:solidFill>
                  <a:schemeClr val="tx2">
                    <a:lumMod val="50000"/>
                  </a:schemeClr>
                </a:solidFill>
                <a:latin typeface="Calibri" pitchFamily="34" charset="0"/>
                <a:cs typeface="Times New Roman" pitchFamily="18" charset="0"/>
              </a:rPr>
              <a:t>Taxpayers with illegal source of income</a:t>
            </a:r>
          </a:p>
          <a:p>
            <a:pPr lvl="1"/>
            <a:endParaRPr lang="en-US" sz="2000" dirty="0" smtClean="0">
              <a:solidFill>
                <a:schemeClr val="tx2">
                  <a:lumMod val="50000"/>
                </a:schemeClr>
              </a:solidFill>
              <a:latin typeface="Calibri" pitchFamily="34" charset="0"/>
              <a:cs typeface="Times New Roman" pitchFamily="18" charset="0"/>
            </a:endParaRPr>
          </a:p>
          <a:p>
            <a:pPr lvl="1"/>
            <a:endParaRPr lang="en-US" sz="1200" dirty="0">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7</a:t>
            </a:fld>
            <a:endParaRPr lang="en-US">
              <a:solidFill>
                <a:prstClr val="black">
                  <a:lumMod val="65000"/>
                  <a:lumOff val="35000"/>
                </a:prstClr>
              </a:solidFill>
            </a:endParaRPr>
          </a:p>
        </p:txBody>
      </p:sp>
    </p:spTree>
    <p:extLst>
      <p:ext uri="{BB962C8B-B14F-4D97-AF65-F5344CB8AC3E}">
        <p14:creationId xmlns:p14="http://schemas.microsoft.com/office/powerpoint/2010/main" val="398797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1378"/>
            <a:ext cx="8229600" cy="938187"/>
          </a:xfrm>
        </p:spPr>
        <p:txBody>
          <a:bodyPr>
            <a:normAutofit/>
          </a:bodyPr>
          <a:lstStyle/>
          <a:p>
            <a:r>
              <a:rPr lang="en-US" sz="4800" dirty="0" smtClean="0">
                <a:effectLst/>
                <a:cs typeface="Times New Roman" pitchFamily="18" charset="0"/>
              </a:rPr>
              <a:t>OVDP Penalties</a:t>
            </a:r>
            <a:endParaRPr lang="en-US" sz="4800" dirty="0">
              <a:effectLst/>
              <a:cs typeface="Times New Roman" pitchFamily="18" charset="0"/>
            </a:endParaRPr>
          </a:p>
        </p:txBody>
      </p:sp>
      <p:sp>
        <p:nvSpPr>
          <p:cNvPr id="3" name="Content Placeholder 2"/>
          <p:cNvSpPr>
            <a:spLocks noGrp="1"/>
          </p:cNvSpPr>
          <p:nvPr>
            <p:ph idx="1"/>
          </p:nvPr>
        </p:nvSpPr>
        <p:spPr>
          <a:xfrm>
            <a:off x="457200" y="1447800"/>
            <a:ext cx="8229600" cy="5105400"/>
          </a:xfrm>
        </p:spPr>
        <p:txBody>
          <a:bodyPr>
            <a:normAutofit fontScale="85000" lnSpcReduction="20000"/>
          </a:bodyPr>
          <a:lstStyle/>
          <a:p>
            <a:r>
              <a:rPr lang="en-US" sz="2600" dirty="0" smtClean="0">
                <a:solidFill>
                  <a:schemeClr val="tx2">
                    <a:lumMod val="50000"/>
                  </a:schemeClr>
                </a:solidFill>
                <a:latin typeface="Calibri" pitchFamily="34" charset="0"/>
                <a:cs typeface="Times New Roman" pitchFamily="18" charset="0"/>
              </a:rPr>
              <a:t>27.5% </a:t>
            </a:r>
            <a:r>
              <a:rPr lang="en-US" sz="2600" dirty="0">
                <a:solidFill>
                  <a:schemeClr val="tx2">
                    <a:lumMod val="50000"/>
                  </a:schemeClr>
                </a:solidFill>
                <a:latin typeface="Calibri" pitchFamily="34" charset="0"/>
                <a:cs typeface="Times New Roman" pitchFamily="18" charset="0"/>
              </a:rPr>
              <a:t>of the highest account balance at any time </a:t>
            </a:r>
            <a:r>
              <a:rPr lang="en-US" sz="2600" dirty="0" smtClean="0">
                <a:solidFill>
                  <a:schemeClr val="tx2">
                    <a:lumMod val="50000"/>
                  </a:schemeClr>
                </a:solidFill>
                <a:latin typeface="Calibri" pitchFamily="34" charset="0"/>
                <a:cs typeface="Times New Roman" pitchFamily="18" charset="0"/>
              </a:rPr>
              <a:t>during the prior 8 years</a:t>
            </a:r>
            <a:r>
              <a:rPr lang="en-US" sz="2000" dirty="0" smtClean="0">
                <a:solidFill>
                  <a:schemeClr val="tx2">
                    <a:lumMod val="50000"/>
                  </a:schemeClr>
                </a:solidFill>
                <a:latin typeface="Calibri" pitchFamily="34" charset="0"/>
                <a:cs typeface="Times New Roman" pitchFamily="18" charset="0"/>
              </a:rPr>
              <a:t>. </a:t>
            </a:r>
          </a:p>
          <a:p>
            <a:endParaRPr lang="x-none" sz="1600" dirty="0">
              <a:solidFill>
                <a:schemeClr val="tx2">
                  <a:lumMod val="50000"/>
                </a:schemeClr>
              </a:solidFill>
              <a:latin typeface="Calibri" pitchFamily="34" charset="0"/>
              <a:cs typeface="Times New Roman" pitchFamily="18" charset="0"/>
            </a:endParaRPr>
          </a:p>
          <a:p>
            <a:pPr lvl="1"/>
            <a:r>
              <a:rPr lang="en-US" sz="2400" dirty="0">
                <a:solidFill>
                  <a:schemeClr val="tx2">
                    <a:lumMod val="50000"/>
                  </a:schemeClr>
                </a:solidFill>
                <a:latin typeface="Calibri" pitchFamily="34" charset="0"/>
                <a:cs typeface="Times New Roman" pitchFamily="18" charset="0"/>
              </a:rPr>
              <a:t>The penalty base </a:t>
            </a:r>
            <a:r>
              <a:rPr lang="en-US" sz="2400" dirty="0" smtClean="0">
                <a:solidFill>
                  <a:schemeClr val="tx2">
                    <a:lumMod val="50000"/>
                  </a:schemeClr>
                </a:solidFill>
                <a:latin typeface="Calibri" pitchFamily="34" charset="0"/>
                <a:cs typeface="Times New Roman" pitchFamily="18" charset="0"/>
              </a:rPr>
              <a:t>is </a:t>
            </a:r>
            <a:r>
              <a:rPr lang="en-US" sz="2400" dirty="0">
                <a:solidFill>
                  <a:schemeClr val="tx2">
                    <a:lumMod val="50000"/>
                  </a:schemeClr>
                </a:solidFill>
                <a:latin typeface="Calibri" pitchFamily="34" charset="0"/>
                <a:cs typeface="Times New Roman" pitchFamily="18" charset="0"/>
              </a:rPr>
              <a:t>not limited to foreign financial accounts required to be reported on an FBAR. Instead the </a:t>
            </a:r>
            <a:r>
              <a:rPr lang="en-US" sz="2400" dirty="0" smtClean="0">
                <a:solidFill>
                  <a:schemeClr val="tx2">
                    <a:lumMod val="50000"/>
                  </a:schemeClr>
                </a:solidFill>
                <a:latin typeface="Calibri" pitchFamily="34" charset="0"/>
                <a:cs typeface="Times New Roman" pitchFamily="18" charset="0"/>
              </a:rPr>
              <a:t>27.5% penalty </a:t>
            </a:r>
            <a:r>
              <a:rPr lang="en-US" sz="2400" dirty="0">
                <a:solidFill>
                  <a:schemeClr val="tx2">
                    <a:lumMod val="50000"/>
                  </a:schemeClr>
                </a:solidFill>
                <a:latin typeface="Calibri" pitchFamily="34" charset="0"/>
                <a:cs typeface="Times New Roman" pitchFamily="18" charset="0"/>
              </a:rPr>
              <a:t>applies to all of the taxpayer’s offshore holdings that are related in any way to “tax </a:t>
            </a:r>
            <a:r>
              <a:rPr lang="en-US" sz="2400" dirty="0" smtClean="0">
                <a:solidFill>
                  <a:schemeClr val="tx2">
                    <a:lumMod val="50000"/>
                  </a:schemeClr>
                </a:solidFill>
                <a:latin typeface="Calibri" pitchFamily="34" charset="0"/>
                <a:cs typeface="Times New Roman" pitchFamily="18" charset="0"/>
              </a:rPr>
              <a:t>non-compliance”</a:t>
            </a:r>
          </a:p>
          <a:p>
            <a:pPr lvl="1"/>
            <a:endParaRPr lang="en-US" sz="2400" dirty="0" smtClean="0">
              <a:solidFill>
                <a:schemeClr val="tx2">
                  <a:lumMod val="50000"/>
                </a:schemeClr>
              </a:solidFill>
              <a:latin typeface="Calibri" pitchFamily="34" charset="0"/>
              <a:cs typeface="Times New Roman" pitchFamily="18" charset="0"/>
            </a:endParaRPr>
          </a:p>
          <a:p>
            <a:pPr lvl="1"/>
            <a:r>
              <a:rPr lang="en-US" sz="2400" dirty="0" smtClean="0">
                <a:solidFill>
                  <a:schemeClr val="tx2">
                    <a:lumMod val="50000"/>
                  </a:schemeClr>
                </a:solidFill>
                <a:latin typeface="Calibri" pitchFamily="34" charset="0"/>
                <a:cs typeface="Times New Roman" pitchFamily="18" charset="0"/>
              </a:rPr>
              <a:t>An </a:t>
            </a:r>
            <a:r>
              <a:rPr lang="en-US" sz="2400" dirty="0">
                <a:solidFill>
                  <a:schemeClr val="tx2">
                    <a:lumMod val="50000"/>
                  </a:schemeClr>
                </a:solidFill>
                <a:latin typeface="Calibri" pitchFamily="34" charset="0"/>
                <a:cs typeface="Times New Roman" pitchFamily="18" charset="0"/>
              </a:rPr>
              <a:t>accuracy related penalty of 20% of the tax due pursuant to IRC Section </a:t>
            </a:r>
            <a:r>
              <a:rPr lang="en-US" sz="2400" dirty="0" smtClean="0">
                <a:solidFill>
                  <a:schemeClr val="tx2">
                    <a:lumMod val="50000"/>
                  </a:schemeClr>
                </a:solidFill>
                <a:latin typeface="Calibri" pitchFamily="34" charset="0"/>
                <a:cs typeface="Times New Roman" pitchFamily="18" charset="0"/>
              </a:rPr>
              <a:t>6662</a:t>
            </a:r>
          </a:p>
          <a:p>
            <a:pPr lvl="1"/>
            <a:endParaRPr lang="en-US" sz="2400" dirty="0" smtClean="0">
              <a:solidFill>
                <a:schemeClr val="tx2">
                  <a:lumMod val="50000"/>
                </a:schemeClr>
              </a:solidFill>
              <a:latin typeface="Calibri" pitchFamily="34" charset="0"/>
              <a:cs typeface="Times New Roman" pitchFamily="18" charset="0"/>
            </a:endParaRPr>
          </a:p>
          <a:p>
            <a:pPr lvl="1"/>
            <a:r>
              <a:rPr lang="en-US" sz="2400" dirty="0" smtClean="0">
                <a:solidFill>
                  <a:schemeClr val="tx2">
                    <a:lumMod val="50000"/>
                  </a:schemeClr>
                </a:solidFill>
                <a:latin typeface="Calibri" pitchFamily="34" charset="0"/>
                <a:cs typeface="Times New Roman" pitchFamily="18" charset="0"/>
              </a:rPr>
              <a:t>If applicable</a:t>
            </a:r>
            <a:r>
              <a:rPr lang="en-US" sz="2400" dirty="0">
                <a:solidFill>
                  <a:schemeClr val="tx2">
                    <a:lumMod val="50000"/>
                  </a:schemeClr>
                </a:solidFill>
                <a:latin typeface="Calibri" pitchFamily="34" charset="0"/>
                <a:cs typeface="Times New Roman" pitchFamily="18" charset="0"/>
              </a:rPr>
              <a:t>, the failure to file and failure to pay penalties under IRC Section 6651(a)(1) and (a)(2</a:t>
            </a:r>
            <a:r>
              <a:rPr lang="en-US" sz="2400" dirty="0" smtClean="0">
                <a:solidFill>
                  <a:schemeClr val="tx2">
                    <a:lumMod val="50000"/>
                  </a:schemeClr>
                </a:solidFill>
                <a:latin typeface="Calibri" pitchFamily="34" charset="0"/>
                <a:cs typeface="Times New Roman" pitchFamily="18" charset="0"/>
              </a:rPr>
              <a:t>)</a:t>
            </a:r>
          </a:p>
          <a:p>
            <a:pPr marL="457200" lvl="1" indent="0">
              <a:buNone/>
            </a:pPr>
            <a:endParaRPr lang="en-US" sz="1800" dirty="0" smtClean="0">
              <a:solidFill>
                <a:schemeClr val="tx2">
                  <a:lumMod val="50000"/>
                </a:schemeClr>
              </a:solidFill>
              <a:latin typeface="Calibri" pitchFamily="34" charset="0"/>
              <a:cs typeface="Times New Roman" pitchFamily="18" charset="0"/>
            </a:endParaRPr>
          </a:p>
          <a:p>
            <a:r>
              <a:rPr lang="en-US" sz="2800" dirty="0">
                <a:solidFill>
                  <a:schemeClr val="tx2">
                    <a:lumMod val="50000"/>
                  </a:schemeClr>
                </a:solidFill>
                <a:latin typeface="Calibri" pitchFamily="34" charset="0"/>
                <a:cs typeface="Times New Roman" pitchFamily="18" charset="0"/>
              </a:rPr>
              <a:t>The taxpayer may not argue lack of willfulness</a:t>
            </a:r>
          </a:p>
          <a:p>
            <a:pPr marL="0" indent="0">
              <a:buNone/>
            </a:pPr>
            <a:endParaRPr lang="en-US" sz="2800" dirty="0">
              <a:solidFill>
                <a:schemeClr val="tx2">
                  <a:lumMod val="50000"/>
                </a:schemeClr>
              </a:solidFill>
              <a:latin typeface="Calibri" pitchFamily="34" charset="0"/>
              <a:cs typeface="Times New Roman" pitchFamily="18" charset="0"/>
            </a:endParaRPr>
          </a:p>
          <a:p>
            <a:r>
              <a:rPr lang="en-US" sz="2800" dirty="0">
                <a:solidFill>
                  <a:schemeClr val="tx2">
                    <a:lumMod val="50000"/>
                  </a:schemeClr>
                </a:solidFill>
                <a:latin typeface="Calibri" pitchFamily="34" charset="0"/>
                <a:cs typeface="Times New Roman" pitchFamily="18" charset="0"/>
              </a:rPr>
              <a:t>No reasonable cause exception</a:t>
            </a:r>
          </a:p>
          <a:p>
            <a:pPr lvl="1"/>
            <a:endParaRPr lang="en-US" sz="1800" dirty="0">
              <a:solidFill>
                <a:schemeClr val="tx2">
                  <a:lumMod val="50000"/>
                </a:schemeClr>
              </a:solidFill>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8</a:t>
            </a:fld>
            <a:endParaRPr lang="en-US">
              <a:solidFill>
                <a:prstClr val="black">
                  <a:lumMod val="65000"/>
                  <a:lumOff val="35000"/>
                </a:prstClr>
              </a:solidFill>
            </a:endParaRPr>
          </a:p>
        </p:txBody>
      </p:sp>
    </p:spTree>
    <p:extLst>
      <p:ext uri="{BB962C8B-B14F-4D97-AF65-F5344CB8AC3E}">
        <p14:creationId xmlns:p14="http://schemas.microsoft.com/office/powerpoint/2010/main" val="127728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OVDP 2014 Changes</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lumMod val="50000"/>
                  </a:schemeClr>
                </a:solidFill>
                <a:latin typeface="Calibri" panose="020F0502020204030204" pitchFamily="34" charset="0"/>
              </a:rPr>
              <a:t>Introduces a 50% civil penalty for taxpayers who have or had an account, or a facilitator who helped the taxpayer establish or maintain an offshore arrangement that has been publicly identified as being under investigation or as cooperating with an IRS investigation.</a:t>
            </a:r>
          </a:p>
          <a:p>
            <a:r>
              <a:rPr lang="en-US" dirty="0" smtClean="0">
                <a:solidFill>
                  <a:schemeClr val="tx2">
                    <a:lumMod val="50000"/>
                  </a:schemeClr>
                </a:solidFill>
                <a:latin typeface="Calibri" panose="020F0502020204030204" pitchFamily="34" charset="0"/>
              </a:rPr>
              <a:t>FAQ 17 relating to FBAR filers who had no unreported income has been replaced</a:t>
            </a:r>
          </a:p>
          <a:p>
            <a:r>
              <a:rPr lang="en-US" dirty="0" smtClean="0">
                <a:solidFill>
                  <a:schemeClr val="tx2">
                    <a:lumMod val="50000"/>
                  </a:schemeClr>
                </a:solidFill>
                <a:latin typeface="Calibri" panose="020F0502020204030204" pitchFamily="34" charset="0"/>
              </a:rPr>
              <a:t>FAQ 18 relating to the failure to file certain offshore reporting forms has been replaced</a:t>
            </a:r>
          </a:p>
          <a:p>
            <a:r>
              <a:rPr lang="en-US" dirty="0" smtClean="0">
                <a:solidFill>
                  <a:schemeClr val="tx2">
                    <a:lumMod val="50000"/>
                  </a:schemeClr>
                </a:solidFill>
                <a:latin typeface="Calibri" panose="020F0502020204030204" pitchFamily="34" charset="0"/>
              </a:rPr>
              <a:t>The 12.5% and 5% penalties under old FAQ 52 and 53 have been eliminated.</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9</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6650" y="183385"/>
            <a:ext cx="1471189" cy="857348"/>
          </a:xfrm>
          <a:prstGeom prst="rect">
            <a:avLst/>
          </a:prstGeom>
        </p:spPr>
      </p:pic>
    </p:spTree>
    <p:extLst>
      <p:ext uri="{BB962C8B-B14F-4D97-AF65-F5344CB8AC3E}">
        <p14:creationId xmlns:p14="http://schemas.microsoft.com/office/powerpoint/2010/main" val="2622778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764" y="-163286"/>
            <a:ext cx="8229600" cy="1600200"/>
          </a:xfrm>
        </p:spPr>
        <p:txBody>
          <a:bodyPr/>
          <a:lstStyle/>
          <a:p>
            <a:r>
              <a:rPr lang="en-US" sz="4400" dirty="0" smtClean="0"/>
              <a:t>OVDP 2014 Changes (cont.)</a:t>
            </a:r>
            <a:endParaRPr lang="en-US" sz="44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FAQs 31 through 41 have been modified to “promote clarity, and consistency.”</a:t>
            </a:r>
          </a:p>
          <a:p>
            <a:r>
              <a:rPr lang="en-US" dirty="0" smtClean="0">
                <a:solidFill>
                  <a:schemeClr val="tx2">
                    <a:lumMod val="50000"/>
                  </a:schemeClr>
                </a:solidFill>
                <a:latin typeface="Calibri" panose="020F0502020204030204" pitchFamily="34" charset="0"/>
              </a:rPr>
              <a:t>FAQ 23 now requires more information for pre-clearance letters</a:t>
            </a:r>
          </a:p>
          <a:p>
            <a:r>
              <a:rPr lang="en-US" dirty="0" smtClean="0">
                <a:solidFill>
                  <a:schemeClr val="tx2">
                    <a:lumMod val="50000"/>
                  </a:schemeClr>
                </a:solidFill>
                <a:latin typeface="Calibri" panose="020F0502020204030204" pitchFamily="34" charset="0"/>
              </a:rPr>
              <a:t>The Offshore Voluntary Disclosure letter and attachment have been modified</a:t>
            </a:r>
          </a:p>
          <a:p>
            <a:r>
              <a:rPr lang="en-US" dirty="0" smtClean="0">
                <a:solidFill>
                  <a:schemeClr val="tx2">
                    <a:lumMod val="50000"/>
                  </a:schemeClr>
                </a:solidFill>
                <a:latin typeface="Calibri" panose="020F0502020204030204" pitchFamily="34" charset="0"/>
              </a:rPr>
              <a:t>The timing of payment of the offshore penalty has been changed</a:t>
            </a:r>
          </a:p>
          <a:p>
            <a:r>
              <a:rPr lang="en-US" dirty="0" smtClean="0">
                <a:solidFill>
                  <a:schemeClr val="tx2">
                    <a:lumMod val="50000"/>
                  </a:schemeClr>
                </a:solidFill>
                <a:latin typeface="Calibri" panose="020F0502020204030204" pitchFamily="34" charset="0"/>
              </a:rPr>
              <a:t>Documentation submission requirements have been changed</a:t>
            </a:r>
          </a:p>
          <a:p>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10</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5636" y="183385"/>
            <a:ext cx="1422204" cy="828802"/>
          </a:xfrm>
          <a:prstGeom prst="rect">
            <a:avLst/>
          </a:prstGeom>
        </p:spPr>
      </p:pic>
    </p:spTree>
    <p:extLst>
      <p:ext uri="{BB962C8B-B14F-4D97-AF65-F5344CB8AC3E}">
        <p14:creationId xmlns:p14="http://schemas.microsoft.com/office/powerpoint/2010/main" val="1372913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793" y="-130629"/>
            <a:ext cx="8229600" cy="1600200"/>
          </a:xfrm>
        </p:spPr>
        <p:txBody>
          <a:bodyPr/>
          <a:lstStyle/>
          <a:p>
            <a:r>
              <a:rPr lang="en-US" sz="4400" dirty="0" smtClean="0"/>
              <a:t>New 50% Penalty(FAQ 7.2)</a:t>
            </a:r>
            <a:endParaRPr lang="en-US" sz="44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Effective for pre-clearances letters submitted after Aug. 3, 2014</a:t>
            </a:r>
          </a:p>
          <a:p>
            <a:r>
              <a:rPr lang="en-US" dirty="0" smtClean="0">
                <a:solidFill>
                  <a:schemeClr val="tx2">
                    <a:lumMod val="50000"/>
                  </a:schemeClr>
                </a:solidFill>
                <a:latin typeface="Calibri" panose="020F0502020204030204" pitchFamily="34" charset="0"/>
              </a:rPr>
              <a:t>Applies to taxpayers with undisclosed accounts if at the time of the submission of the pre-clearance letter there has already been a public disclosure:</a:t>
            </a:r>
          </a:p>
          <a:p>
            <a:pPr lvl="1"/>
            <a:r>
              <a:rPr lang="en-US" dirty="0">
                <a:solidFill>
                  <a:schemeClr val="tx2">
                    <a:lumMod val="50000"/>
                  </a:schemeClr>
                </a:solidFill>
                <a:latin typeface="Calibri" panose="020F0502020204030204" pitchFamily="34" charset="0"/>
              </a:rPr>
              <a:t>T</a:t>
            </a:r>
            <a:r>
              <a:rPr lang="en-US" dirty="0" smtClean="0">
                <a:solidFill>
                  <a:schemeClr val="tx2">
                    <a:lumMod val="50000"/>
                  </a:schemeClr>
                </a:solidFill>
                <a:latin typeface="Calibri" panose="020F0502020204030204" pitchFamily="34" charset="0"/>
              </a:rPr>
              <a:t>hat the FFI, or a facilitator, is or has been under investigation by the IRS;</a:t>
            </a:r>
          </a:p>
          <a:p>
            <a:pPr lvl="1"/>
            <a:r>
              <a:rPr lang="en-US" dirty="0" smtClean="0">
                <a:solidFill>
                  <a:schemeClr val="tx2">
                    <a:lumMod val="50000"/>
                  </a:schemeClr>
                </a:solidFill>
                <a:latin typeface="Calibri" panose="020F0502020204030204" pitchFamily="34" charset="0"/>
              </a:rPr>
              <a:t>The FFI or a facilitator is cooperating with the IRS; or</a:t>
            </a:r>
          </a:p>
          <a:p>
            <a:pPr lvl="1"/>
            <a:r>
              <a:rPr lang="en-US" dirty="0" smtClean="0">
                <a:solidFill>
                  <a:schemeClr val="tx2">
                    <a:lumMod val="50000"/>
                  </a:schemeClr>
                </a:solidFill>
                <a:latin typeface="Calibri" panose="020F0502020204030204" pitchFamily="34" charset="0"/>
              </a:rPr>
              <a:t>The FFI or a facilitator has been identified in a court approved John Doe summons.</a:t>
            </a:r>
          </a:p>
          <a:p>
            <a:r>
              <a:rPr lang="en-US" dirty="0" smtClean="0">
                <a:solidFill>
                  <a:schemeClr val="tx2">
                    <a:lumMod val="50000"/>
                  </a:schemeClr>
                </a:solidFill>
                <a:latin typeface="Calibri" panose="020F0502020204030204" pitchFamily="34" charset="0"/>
              </a:rPr>
              <a:t>Examples of public disclosure:</a:t>
            </a:r>
          </a:p>
          <a:p>
            <a:pPr lvl="1"/>
            <a:r>
              <a:rPr lang="en-US" dirty="0" smtClean="0">
                <a:solidFill>
                  <a:schemeClr val="tx2">
                    <a:lumMod val="50000"/>
                  </a:schemeClr>
                </a:solidFill>
                <a:latin typeface="Calibri" panose="020F0502020204030204" pitchFamily="34" charset="0"/>
              </a:rPr>
              <a:t>A filing in a judicial proceeding</a:t>
            </a:r>
          </a:p>
          <a:p>
            <a:pPr lvl="1"/>
            <a:r>
              <a:rPr lang="en-US" dirty="0" smtClean="0">
                <a:solidFill>
                  <a:schemeClr val="tx2">
                    <a:lumMod val="50000"/>
                  </a:schemeClr>
                </a:solidFill>
                <a:latin typeface="Calibri" panose="020F0502020204030204" pitchFamily="34" charset="0"/>
              </a:rPr>
              <a:t>A DOJ press release regarding a Deferred Prosecution Agreement or a Non-Prosecution </a:t>
            </a:r>
            <a:r>
              <a:rPr lang="en-US" dirty="0">
                <a:solidFill>
                  <a:schemeClr val="tx2">
                    <a:lumMod val="50000"/>
                  </a:schemeClr>
                </a:solidFill>
                <a:latin typeface="Calibri" panose="020F0502020204030204" pitchFamily="34" charset="0"/>
              </a:rPr>
              <a:t>A</a:t>
            </a:r>
            <a:r>
              <a:rPr lang="en-US" dirty="0" smtClean="0">
                <a:solidFill>
                  <a:schemeClr val="tx2">
                    <a:lumMod val="50000"/>
                  </a:schemeClr>
                </a:solidFill>
                <a:latin typeface="Calibri" panose="020F0502020204030204" pitchFamily="34" charset="0"/>
              </a:rPr>
              <a:t>greement</a:t>
            </a:r>
          </a:p>
          <a:p>
            <a:pPr lvl="1"/>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11</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2350" y="93577"/>
            <a:ext cx="1642640" cy="957263"/>
          </a:xfrm>
          <a:prstGeom prst="rect">
            <a:avLst/>
          </a:prstGeom>
        </p:spPr>
      </p:pic>
    </p:spTree>
    <p:extLst>
      <p:ext uri="{BB962C8B-B14F-4D97-AF65-F5344CB8AC3E}">
        <p14:creationId xmlns:p14="http://schemas.microsoft.com/office/powerpoint/2010/main" val="429459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914" y="0"/>
            <a:ext cx="8098972" cy="1583871"/>
          </a:xfrm>
        </p:spPr>
        <p:txBody>
          <a:bodyPr/>
          <a:lstStyle/>
          <a:p>
            <a:r>
              <a:rPr lang="en-US" sz="4800" dirty="0"/>
              <a:t>New 50% </a:t>
            </a:r>
            <a:r>
              <a:rPr lang="en-US" sz="4800" dirty="0" smtClean="0"/>
              <a:t>Penalty(Cont.)</a:t>
            </a:r>
            <a:endParaRPr lang="en-US" sz="4800" dirty="0"/>
          </a:p>
        </p:txBody>
      </p:sp>
      <p:sp>
        <p:nvSpPr>
          <p:cNvPr id="3" name="Content Placeholder 2"/>
          <p:cNvSpPr>
            <a:spLocks noGrp="1"/>
          </p:cNvSpPr>
          <p:nvPr>
            <p:ph idx="1"/>
          </p:nvPr>
        </p:nvSpPr>
        <p:spPr/>
        <p:txBody>
          <a:bodyPr>
            <a:normAutofit lnSpcReduction="10000"/>
          </a:bodyPr>
          <a:lstStyle/>
          <a:p>
            <a:r>
              <a:rPr lang="en-US" dirty="0" smtClean="0">
                <a:solidFill>
                  <a:schemeClr val="tx2">
                    <a:lumMod val="50000"/>
                  </a:schemeClr>
                </a:solidFill>
                <a:latin typeface="Calibri" panose="020F0502020204030204" pitchFamily="34" charset="0"/>
              </a:rPr>
              <a:t>The current list:</a:t>
            </a:r>
          </a:p>
          <a:p>
            <a:pPr marL="0" indent="0">
              <a:buNone/>
            </a:pPr>
            <a:endParaRPr lang="en-US" dirty="0" smtClean="0">
              <a:solidFill>
                <a:schemeClr val="tx2">
                  <a:lumMod val="50000"/>
                </a:schemeClr>
              </a:solidFill>
              <a:latin typeface="Calibri" panose="020F0502020204030204" pitchFamily="34" charset="0"/>
            </a:endParaRPr>
          </a:p>
          <a:p>
            <a:pPr lvl="1" fontAlgn="base"/>
            <a:r>
              <a:rPr lang="en-US" dirty="0">
                <a:solidFill>
                  <a:schemeClr val="tx2">
                    <a:lumMod val="50000"/>
                  </a:schemeClr>
                </a:solidFill>
                <a:latin typeface="Calibri" panose="020F0502020204030204" pitchFamily="34" charset="0"/>
              </a:rPr>
              <a:t>1. UBS AG</a:t>
            </a:r>
          </a:p>
          <a:p>
            <a:pPr lvl="1" fontAlgn="base"/>
            <a:r>
              <a:rPr lang="en-US" dirty="0">
                <a:solidFill>
                  <a:schemeClr val="tx2">
                    <a:lumMod val="50000"/>
                  </a:schemeClr>
                </a:solidFill>
                <a:latin typeface="Calibri" panose="020F0502020204030204" pitchFamily="34" charset="0"/>
              </a:rPr>
              <a:t>2. Credit Suisse AG, Credit Suisse Fides, and </a:t>
            </a:r>
            <a:r>
              <a:rPr lang="en-US" dirty="0" err="1">
                <a:solidFill>
                  <a:schemeClr val="tx2">
                    <a:lumMod val="50000"/>
                  </a:schemeClr>
                </a:solidFill>
                <a:latin typeface="Calibri" panose="020F0502020204030204" pitchFamily="34" charset="0"/>
              </a:rPr>
              <a:t>Clariden</a:t>
            </a:r>
            <a:r>
              <a:rPr lang="en-US" dirty="0">
                <a:solidFill>
                  <a:schemeClr val="tx2">
                    <a:lumMod val="50000"/>
                  </a:schemeClr>
                </a:solidFill>
                <a:latin typeface="Calibri" panose="020F0502020204030204" pitchFamily="34" charset="0"/>
              </a:rPr>
              <a:t> </a:t>
            </a:r>
            <a:r>
              <a:rPr lang="en-US" dirty="0" err="1">
                <a:solidFill>
                  <a:schemeClr val="tx2">
                    <a:lumMod val="50000"/>
                  </a:schemeClr>
                </a:solidFill>
                <a:latin typeface="Calibri" panose="020F0502020204030204" pitchFamily="34" charset="0"/>
              </a:rPr>
              <a:t>Leu</a:t>
            </a:r>
            <a:r>
              <a:rPr lang="en-US" dirty="0">
                <a:solidFill>
                  <a:schemeClr val="tx2">
                    <a:lumMod val="50000"/>
                  </a:schemeClr>
                </a:solidFill>
                <a:latin typeface="Calibri" panose="020F0502020204030204" pitchFamily="34" charset="0"/>
              </a:rPr>
              <a:t> Ltd.</a:t>
            </a:r>
          </a:p>
          <a:p>
            <a:pPr lvl="1" fontAlgn="base"/>
            <a:r>
              <a:rPr lang="en-US" dirty="0">
                <a:solidFill>
                  <a:schemeClr val="tx2">
                    <a:lumMod val="50000"/>
                  </a:schemeClr>
                </a:solidFill>
                <a:latin typeface="Calibri" panose="020F0502020204030204" pitchFamily="34" charset="0"/>
              </a:rPr>
              <a:t>3. </a:t>
            </a:r>
            <a:r>
              <a:rPr lang="en-US" dirty="0" err="1">
                <a:solidFill>
                  <a:schemeClr val="tx2">
                    <a:lumMod val="50000"/>
                  </a:schemeClr>
                </a:solidFill>
                <a:latin typeface="Calibri" panose="020F0502020204030204" pitchFamily="34" charset="0"/>
              </a:rPr>
              <a:t>Wegelin</a:t>
            </a:r>
            <a:r>
              <a:rPr lang="en-US" dirty="0">
                <a:solidFill>
                  <a:schemeClr val="tx2">
                    <a:lumMod val="50000"/>
                  </a:schemeClr>
                </a:solidFill>
                <a:latin typeface="Calibri" panose="020F0502020204030204" pitchFamily="34" charset="0"/>
              </a:rPr>
              <a:t> &amp; Co.</a:t>
            </a:r>
          </a:p>
          <a:p>
            <a:pPr lvl="1" fontAlgn="base"/>
            <a:r>
              <a:rPr lang="en-US" dirty="0">
                <a:solidFill>
                  <a:schemeClr val="tx2">
                    <a:lumMod val="50000"/>
                  </a:schemeClr>
                </a:solidFill>
                <a:latin typeface="Calibri" panose="020F0502020204030204" pitchFamily="34" charset="0"/>
              </a:rPr>
              <a:t>4. </a:t>
            </a:r>
            <a:r>
              <a:rPr lang="en-US" dirty="0" err="1">
                <a:solidFill>
                  <a:schemeClr val="tx2">
                    <a:lumMod val="50000"/>
                  </a:schemeClr>
                </a:solidFill>
                <a:latin typeface="Calibri" panose="020F0502020204030204" pitchFamily="34" charset="0"/>
              </a:rPr>
              <a:t>Liechtensteinische</a:t>
            </a:r>
            <a:r>
              <a:rPr lang="en-US" dirty="0">
                <a:solidFill>
                  <a:schemeClr val="tx2">
                    <a:lumMod val="50000"/>
                  </a:schemeClr>
                </a:solidFill>
                <a:latin typeface="Calibri" panose="020F0502020204030204" pitchFamily="34" charset="0"/>
              </a:rPr>
              <a:t> </a:t>
            </a:r>
            <a:r>
              <a:rPr lang="en-US" dirty="0" err="1">
                <a:solidFill>
                  <a:schemeClr val="tx2">
                    <a:lumMod val="50000"/>
                  </a:schemeClr>
                </a:solidFill>
                <a:latin typeface="Calibri" panose="020F0502020204030204" pitchFamily="34" charset="0"/>
              </a:rPr>
              <a:t>Landesbank</a:t>
            </a:r>
            <a:r>
              <a:rPr lang="en-US" dirty="0">
                <a:solidFill>
                  <a:schemeClr val="tx2">
                    <a:lumMod val="50000"/>
                  </a:schemeClr>
                </a:solidFill>
                <a:latin typeface="Calibri" panose="020F0502020204030204" pitchFamily="34" charset="0"/>
              </a:rPr>
              <a:t> AG</a:t>
            </a:r>
          </a:p>
          <a:p>
            <a:pPr lvl="1" fontAlgn="base"/>
            <a:r>
              <a:rPr lang="en-US" dirty="0">
                <a:solidFill>
                  <a:schemeClr val="tx2">
                    <a:lumMod val="50000"/>
                  </a:schemeClr>
                </a:solidFill>
                <a:latin typeface="Calibri" panose="020F0502020204030204" pitchFamily="34" charset="0"/>
              </a:rPr>
              <a:t>5. </a:t>
            </a:r>
            <a:r>
              <a:rPr lang="en-US" dirty="0" err="1">
                <a:solidFill>
                  <a:schemeClr val="tx2">
                    <a:lumMod val="50000"/>
                  </a:schemeClr>
                </a:solidFill>
                <a:latin typeface="Calibri" panose="020F0502020204030204" pitchFamily="34" charset="0"/>
              </a:rPr>
              <a:t>Zurcher</a:t>
            </a:r>
            <a:r>
              <a:rPr lang="en-US" dirty="0">
                <a:solidFill>
                  <a:schemeClr val="tx2">
                    <a:lumMod val="50000"/>
                  </a:schemeClr>
                </a:solidFill>
                <a:latin typeface="Calibri" panose="020F0502020204030204" pitchFamily="34" charset="0"/>
              </a:rPr>
              <a:t> </a:t>
            </a:r>
            <a:r>
              <a:rPr lang="en-US" dirty="0" err="1">
                <a:solidFill>
                  <a:schemeClr val="tx2">
                    <a:lumMod val="50000"/>
                  </a:schemeClr>
                </a:solidFill>
                <a:latin typeface="Calibri" panose="020F0502020204030204" pitchFamily="34" charset="0"/>
              </a:rPr>
              <a:t>Kantonalbank</a:t>
            </a:r>
            <a:endParaRPr lang="en-US" dirty="0">
              <a:solidFill>
                <a:schemeClr val="tx2">
                  <a:lumMod val="50000"/>
                </a:schemeClr>
              </a:solidFill>
              <a:latin typeface="Calibri" panose="020F0502020204030204" pitchFamily="34" charset="0"/>
            </a:endParaRPr>
          </a:p>
          <a:p>
            <a:pPr lvl="1" fontAlgn="base"/>
            <a:r>
              <a:rPr lang="en-US" dirty="0">
                <a:solidFill>
                  <a:schemeClr val="tx2">
                    <a:lumMod val="50000"/>
                  </a:schemeClr>
                </a:solidFill>
                <a:latin typeface="Calibri" panose="020F0502020204030204" pitchFamily="34" charset="0"/>
              </a:rPr>
              <a:t>6. </a:t>
            </a:r>
            <a:r>
              <a:rPr lang="en-US" dirty="0" err="1">
                <a:solidFill>
                  <a:schemeClr val="tx2">
                    <a:lumMod val="50000"/>
                  </a:schemeClr>
                </a:solidFill>
                <a:latin typeface="Calibri" panose="020F0502020204030204" pitchFamily="34" charset="0"/>
              </a:rPr>
              <a:t>swisspartners</a:t>
            </a:r>
            <a:r>
              <a:rPr lang="en-US" dirty="0">
                <a:solidFill>
                  <a:schemeClr val="tx2">
                    <a:lumMod val="50000"/>
                  </a:schemeClr>
                </a:solidFill>
                <a:latin typeface="Calibri" panose="020F0502020204030204" pitchFamily="34" charset="0"/>
              </a:rPr>
              <a:t> Investment Network AG, </a:t>
            </a:r>
            <a:r>
              <a:rPr lang="en-US" dirty="0" err="1">
                <a:solidFill>
                  <a:schemeClr val="tx2">
                    <a:lumMod val="50000"/>
                  </a:schemeClr>
                </a:solidFill>
                <a:latin typeface="Calibri" panose="020F0502020204030204" pitchFamily="34" charset="0"/>
              </a:rPr>
              <a:t>swisspartners</a:t>
            </a:r>
            <a:r>
              <a:rPr lang="en-US" dirty="0">
                <a:solidFill>
                  <a:schemeClr val="tx2">
                    <a:lumMod val="50000"/>
                  </a:schemeClr>
                </a:solidFill>
                <a:latin typeface="Calibri" panose="020F0502020204030204" pitchFamily="34" charset="0"/>
              </a:rPr>
              <a:t> Wealth Management AG, </a:t>
            </a:r>
            <a:r>
              <a:rPr lang="en-US" dirty="0" err="1">
                <a:solidFill>
                  <a:schemeClr val="tx2">
                    <a:lumMod val="50000"/>
                  </a:schemeClr>
                </a:solidFill>
                <a:latin typeface="Calibri" panose="020F0502020204030204" pitchFamily="34" charset="0"/>
              </a:rPr>
              <a:t>swisspartners</a:t>
            </a:r>
            <a:r>
              <a:rPr lang="en-US" dirty="0">
                <a:solidFill>
                  <a:schemeClr val="tx2">
                    <a:lumMod val="50000"/>
                  </a:schemeClr>
                </a:solidFill>
                <a:latin typeface="Calibri" panose="020F0502020204030204" pitchFamily="34" charset="0"/>
              </a:rPr>
              <a:t> Insurance Company SPC Ltd., and </a:t>
            </a:r>
            <a:r>
              <a:rPr lang="en-US" dirty="0" err="1">
                <a:solidFill>
                  <a:schemeClr val="tx2">
                    <a:lumMod val="50000"/>
                  </a:schemeClr>
                </a:solidFill>
                <a:latin typeface="Calibri" panose="020F0502020204030204" pitchFamily="34" charset="0"/>
              </a:rPr>
              <a:t>swisspartners</a:t>
            </a:r>
            <a:r>
              <a:rPr lang="en-US" dirty="0">
                <a:solidFill>
                  <a:schemeClr val="tx2">
                    <a:lumMod val="50000"/>
                  </a:schemeClr>
                </a:solidFill>
                <a:latin typeface="Calibri" panose="020F0502020204030204" pitchFamily="34" charset="0"/>
              </a:rPr>
              <a:t> </a:t>
            </a:r>
            <a:r>
              <a:rPr lang="en-US" dirty="0" err="1">
                <a:solidFill>
                  <a:schemeClr val="tx2">
                    <a:lumMod val="50000"/>
                  </a:schemeClr>
                </a:solidFill>
                <a:latin typeface="Calibri" panose="020F0502020204030204" pitchFamily="34" charset="0"/>
              </a:rPr>
              <a:t>Versicherung</a:t>
            </a:r>
            <a:r>
              <a:rPr lang="en-US" dirty="0">
                <a:solidFill>
                  <a:schemeClr val="tx2">
                    <a:lumMod val="50000"/>
                  </a:schemeClr>
                </a:solidFill>
                <a:latin typeface="Calibri" panose="020F0502020204030204" pitchFamily="34" charset="0"/>
              </a:rPr>
              <a:t> AG</a:t>
            </a:r>
          </a:p>
          <a:p>
            <a:pPr lvl="1" fontAlgn="base"/>
            <a:r>
              <a:rPr lang="en-US" dirty="0">
                <a:solidFill>
                  <a:schemeClr val="tx2">
                    <a:lumMod val="50000"/>
                  </a:schemeClr>
                </a:solidFill>
                <a:latin typeface="Calibri" panose="020F0502020204030204" pitchFamily="34" charset="0"/>
              </a:rPr>
              <a:t>7. CIBC </a:t>
            </a:r>
            <a:r>
              <a:rPr lang="en-US" dirty="0" err="1">
                <a:solidFill>
                  <a:schemeClr val="tx2">
                    <a:lumMod val="50000"/>
                  </a:schemeClr>
                </a:solidFill>
                <a:latin typeface="Calibri" panose="020F0502020204030204" pitchFamily="34" charset="0"/>
              </a:rPr>
              <a:t>FirstCaribbean</a:t>
            </a:r>
            <a:r>
              <a:rPr lang="en-US" dirty="0">
                <a:solidFill>
                  <a:schemeClr val="tx2">
                    <a:lumMod val="50000"/>
                  </a:schemeClr>
                </a:solidFill>
                <a:latin typeface="Calibri" panose="020F0502020204030204" pitchFamily="34" charset="0"/>
              </a:rPr>
              <a:t> International Bank Limited, its predecessors, subsidiaries, and affiliates</a:t>
            </a:r>
          </a:p>
          <a:p>
            <a:pPr lvl="1" fontAlgn="base"/>
            <a:r>
              <a:rPr lang="en-US" dirty="0">
                <a:solidFill>
                  <a:schemeClr val="tx2">
                    <a:lumMod val="50000"/>
                  </a:schemeClr>
                </a:solidFill>
                <a:latin typeface="Calibri" panose="020F0502020204030204" pitchFamily="34" charset="0"/>
              </a:rPr>
              <a:t>8. Stanford International Bank, Ltd., Stanford Group Company, and Stanford Trust Company, Ltd.</a:t>
            </a:r>
          </a:p>
          <a:p>
            <a:pPr lvl="1" fontAlgn="base"/>
            <a:r>
              <a:rPr lang="en-US" dirty="0">
                <a:solidFill>
                  <a:schemeClr val="tx2">
                    <a:lumMod val="50000"/>
                  </a:schemeClr>
                </a:solidFill>
                <a:latin typeface="Calibri" panose="020F0502020204030204" pitchFamily="34" charset="0"/>
              </a:rPr>
              <a:t>9. The Hong Kong and Shanghai Banking Corporation Limited in India (HSBC India)</a:t>
            </a:r>
          </a:p>
          <a:p>
            <a:pPr lvl="1" fontAlgn="base"/>
            <a:r>
              <a:rPr lang="en-US" dirty="0">
                <a:solidFill>
                  <a:schemeClr val="tx2">
                    <a:lumMod val="50000"/>
                  </a:schemeClr>
                </a:solidFill>
                <a:latin typeface="Calibri" panose="020F0502020204030204" pitchFamily="34" charset="0"/>
              </a:rPr>
              <a:t>10. The Bank of N.T. Butterfield &amp; Son Limited (also known as Butterfield Bank and Bank of Butterfield), its predecessors, subsidiaries, and affiliates</a:t>
            </a:r>
          </a:p>
          <a:p>
            <a:pPr lvl="1"/>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12</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56020" y="183385"/>
            <a:ext cx="1601819" cy="933474"/>
          </a:xfrm>
          <a:prstGeom prst="rect">
            <a:avLst/>
          </a:prstGeom>
        </p:spPr>
      </p:pic>
    </p:spTree>
    <p:extLst>
      <p:ext uri="{BB962C8B-B14F-4D97-AF65-F5344CB8AC3E}">
        <p14:creationId xmlns:p14="http://schemas.microsoft.com/office/powerpoint/2010/main" val="1323104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122"/>
            <a:ext cx="8229600" cy="1600200"/>
          </a:xfrm>
        </p:spPr>
        <p:txBody>
          <a:bodyPr/>
          <a:lstStyle/>
          <a:p>
            <a:r>
              <a:rPr lang="en-US" sz="4800" dirty="0"/>
              <a:t>New 50% </a:t>
            </a:r>
            <a:r>
              <a:rPr lang="en-US" sz="4800" dirty="0" smtClean="0"/>
              <a:t>Penalty (</a:t>
            </a:r>
            <a:r>
              <a:rPr lang="en-US" sz="4800" dirty="0"/>
              <a:t>Cont.)</a:t>
            </a:r>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Once the 50% penalty applies to one account it applies to all accounts, and assets wherever located</a:t>
            </a:r>
          </a:p>
          <a:p>
            <a:r>
              <a:rPr lang="en-US" dirty="0" smtClean="0">
                <a:solidFill>
                  <a:schemeClr val="tx2">
                    <a:lumMod val="50000"/>
                  </a:schemeClr>
                </a:solidFill>
                <a:latin typeface="Calibri" panose="020F0502020204030204" pitchFamily="34" charset="0"/>
              </a:rPr>
              <a:t>It may take a few days for the IRS to update its published list, but if the event has already occurred the fact that the IRS hasn’t updated the list doesn’t avoid the 50% penalty if the public disclosure has occurred.</a:t>
            </a:r>
          </a:p>
          <a:p>
            <a:r>
              <a:rPr lang="en-US" dirty="0" smtClean="0">
                <a:solidFill>
                  <a:schemeClr val="tx2">
                    <a:lumMod val="50000"/>
                  </a:schemeClr>
                </a:solidFill>
                <a:latin typeface="Calibri" panose="020F0502020204030204" pitchFamily="34" charset="0"/>
              </a:rPr>
              <a:t>Practice Tip: Get a pre-clearance letter in by Aug. 3, 2014 for anyone who is at a bank on the list!</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13</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368016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529" y="0"/>
            <a:ext cx="8229600" cy="1420586"/>
          </a:xfrm>
        </p:spPr>
        <p:txBody>
          <a:bodyPr/>
          <a:lstStyle/>
          <a:p>
            <a:r>
              <a:rPr lang="en-US" sz="4800" dirty="0" smtClean="0"/>
              <a:t>FAQ 17 Superseded</a:t>
            </a:r>
            <a:endParaRPr lang="en-US" sz="48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OLD FAQ 17. If all taxable income was reported then the taxpayer could file the delinquent FBAR with an explanation, and no penalty would be imposed.</a:t>
            </a:r>
          </a:p>
          <a:p>
            <a:r>
              <a:rPr lang="en-US" dirty="0" smtClean="0">
                <a:solidFill>
                  <a:schemeClr val="tx2">
                    <a:lumMod val="50000"/>
                  </a:schemeClr>
                </a:solidFill>
                <a:latin typeface="Calibri" panose="020F0502020204030204" pitchFamily="34" charset="0"/>
              </a:rPr>
              <a:t>New Delinquent FBAR Submission Procedures: Very similar.</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14</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4176747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364" y="65314"/>
            <a:ext cx="8229600" cy="1600200"/>
          </a:xfrm>
        </p:spPr>
        <p:txBody>
          <a:bodyPr/>
          <a:lstStyle/>
          <a:p>
            <a:r>
              <a:rPr lang="en-US" sz="4800" dirty="0" smtClean="0"/>
              <a:t>FAQ 18 Eliminated. </a:t>
            </a:r>
            <a:br>
              <a:rPr lang="en-US" sz="4800" dirty="0" smtClean="0"/>
            </a:br>
            <a:r>
              <a:rPr lang="en-US" sz="4800" dirty="0" smtClean="0"/>
              <a:t>Possibly Very bad news.</a:t>
            </a:r>
            <a:endParaRPr lang="en-US" sz="4800"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2">
                    <a:lumMod val="50000"/>
                  </a:schemeClr>
                </a:solidFill>
                <a:latin typeface="Calibri" panose="020F0502020204030204" pitchFamily="34" charset="0"/>
              </a:rPr>
              <a:t>Old FAQ 18. </a:t>
            </a:r>
            <a:r>
              <a:rPr lang="en-US" dirty="0">
                <a:solidFill>
                  <a:schemeClr val="tx2">
                    <a:lumMod val="50000"/>
                  </a:schemeClr>
                </a:solidFill>
                <a:latin typeface="Calibri" panose="020F0502020204030204" pitchFamily="34" charset="0"/>
              </a:rPr>
              <a:t>A taxpayer who has failed to file tax information returns, such as Form 5471 for controlled foreign corporations (CFCs) or Form 3520 for foreign trusts but who has reported, and paid tax on, all their taxable income with respect to all transactions related to the CFCs or foreign trusts, </a:t>
            </a:r>
            <a:r>
              <a:rPr lang="en-US" dirty="0" smtClean="0">
                <a:solidFill>
                  <a:schemeClr val="tx2">
                    <a:lumMod val="50000"/>
                  </a:schemeClr>
                </a:solidFill>
                <a:latin typeface="Calibri" panose="020F0502020204030204" pitchFamily="34" charset="0"/>
              </a:rPr>
              <a:t>could file </a:t>
            </a:r>
            <a:r>
              <a:rPr lang="en-US" dirty="0">
                <a:solidFill>
                  <a:schemeClr val="tx2">
                    <a:lumMod val="50000"/>
                  </a:schemeClr>
                </a:solidFill>
                <a:latin typeface="Calibri" panose="020F0502020204030204" pitchFamily="34" charset="0"/>
              </a:rPr>
              <a:t>delinquent information </a:t>
            </a:r>
            <a:r>
              <a:rPr lang="en-US" dirty="0" smtClean="0">
                <a:solidFill>
                  <a:schemeClr val="tx2">
                    <a:lumMod val="50000"/>
                  </a:schemeClr>
                </a:solidFill>
                <a:latin typeface="Calibri" panose="020F0502020204030204" pitchFamily="34" charset="0"/>
              </a:rPr>
              <a:t>returns. No penalty.</a:t>
            </a:r>
          </a:p>
          <a:p>
            <a:r>
              <a:rPr lang="en-US" dirty="0" smtClean="0">
                <a:solidFill>
                  <a:schemeClr val="tx2">
                    <a:lumMod val="50000"/>
                  </a:schemeClr>
                </a:solidFill>
                <a:latin typeface="Calibri" panose="020F0502020204030204" pitchFamily="34" charset="0"/>
              </a:rPr>
              <a:t>New Delinquent International Information Return Submission Procedures. A statement of reasonable cause with a statement of all facts establishing reasonable cause for the failure to file must be submitted.</a:t>
            </a:r>
          </a:p>
          <a:p>
            <a:r>
              <a:rPr lang="en-US" dirty="0" smtClean="0">
                <a:solidFill>
                  <a:schemeClr val="tx2">
                    <a:lumMod val="50000"/>
                  </a:schemeClr>
                </a:solidFill>
                <a:latin typeface="Calibri" panose="020F0502020204030204" pitchFamily="34" charset="0"/>
              </a:rPr>
              <a:t>Must include a certification that the entity for which the return is being submitted did not engage in tax evasion.</a:t>
            </a:r>
          </a:p>
          <a:p>
            <a:r>
              <a:rPr lang="en-US" dirty="0" smtClean="0">
                <a:solidFill>
                  <a:schemeClr val="tx2">
                    <a:lumMod val="50000"/>
                  </a:schemeClr>
                </a:solidFill>
                <a:latin typeface="Calibri" panose="020F0502020204030204" pitchFamily="34" charset="0"/>
              </a:rPr>
              <a:t>But c.f. OVDP FAQ 32 and 35 excepting from penalties accounts and assets which generated no gross income.</a:t>
            </a:r>
          </a:p>
          <a:p>
            <a:pPr marL="0" indent="0">
              <a:buNone/>
            </a:pPr>
            <a:endParaRPr lang="en-US" dirty="0" smtClean="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15</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1592593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078" y="-99815"/>
            <a:ext cx="8229600" cy="1324458"/>
          </a:xfrm>
        </p:spPr>
        <p:txBody>
          <a:bodyPr/>
          <a:lstStyle/>
          <a:p>
            <a:pPr>
              <a:lnSpc>
                <a:spcPct val="100000"/>
              </a:lnSpc>
            </a:pPr>
            <a:r>
              <a:rPr lang="en-US" sz="4600" dirty="0" smtClean="0">
                <a:effectLst/>
                <a:cs typeface="Times New Roman" pitchFamily="18" charset="0"/>
              </a:rPr>
              <a:t>Streamlined Procedures </a:t>
            </a:r>
            <a:endParaRPr lang="en-US" sz="4600" dirty="0">
              <a:effectLst/>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r>
              <a:rPr lang="en-US" sz="3400" dirty="0" smtClean="0">
                <a:solidFill>
                  <a:schemeClr val="tx2">
                    <a:lumMod val="50000"/>
                  </a:schemeClr>
                </a:solidFill>
                <a:latin typeface="Calibri" pitchFamily="34" charset="0"/>
                <a:cs typeface="Times New Roman" pitchFamily="18" charset="0"/>
              </a:rPr>
              <a:t>Greatly expands, and supersedes old streamlined procedures announced Aug. 31, 2012</a:t>
            </a:r>
          </a:p>
          <a:p>
            <a:pPr marL="0" indent="0">
              <a:buNone/>
            </a:pPr>
            <a:endParaRPr lang="en-US" sz="3400" dirty="0" smtClean="0">
              <a:solidFill>
                <a:schemeClr val="tx2">
                  <a:lumMod val="50000"/>
                </a:schemeClr>
              </a:solidFill>
              <a:latin typeface="Calibri" pitchFamily="34" charset="0"/>
              <a:cs typeface="Times New Roman" pitchFamily="18" charset="0"/>
            </a:endParaRPr>
          </a:p>
          <a:p>
            <a:pPr lvl="1"/>
            <a:r>
              <a:rPr lang="en-US" sz="2300" dirty="0" smtClean="0">
                <a:solidFill>
                  <a:schemeClr val="tx2">
                    <a:lumMod val="50000"/>
                  </a:schemeClr>
                </a:solidFill>
                <a:latin typeface="Calibri" pitchFamily="34" charset="0"/>
                <a:cs typeface="Times New Roman" pitchFamily="18" charset="0"/>
              </a:rPr>
              <a:t>Eliminates compliance risk evaluation</a:t>
            </a:r>
          </a:p>
          <a:p>
            <a:pPr lvl="1"/>
            <a:r>
              <a:rPr lang="en-US" sz="2300" dirty="0" smtClean="0">
                <a:solidFill>
                  <a:schemeClr val="tx2">
                    <a:lumMod val="50000"/>
                  </a:schemeClr>
                </a:solidFill>
                <a:latin typeface="Calibri" pitchFamily="34" charset="0"/>
                <a:cs typeface="Times New Roman" pitchFamily="18" charset="0"/>
              </a:rPr>
              <a:t>Opens the program to U.S. citizens and residents</a:t>
            </a:r>
          </a:p>
          <a:p>
            <a:pPr lvl="1"/>
            <a:r>
              <a:rPr lang="en-US" sz="2300" dirty="0" smtClean="0">
                <a:solidFill>
                  <a:schemeClr val="tx2">
                    <a:lumMod val="50000"/>
                  </a:schemeClr>
                </a:solidFill>
                <a:latin typeface="Calibri" pitchFamily="34" charset="0"/>
                <a:cs typeface="Times New Roman" pitchFamily="18" charset="0"/>
              </a:rPr>
              <a:t>Eliminates the non-filer requirement for non-U.S. citizens and residents</a:t>
            </a:r>
          </a:p>
          <a:p>
            <a:pPr lvl="1"/>
            <a:r>
              <a:rPr lang="en-US" sz="2300" dirty="0" smtClean="0">
                <a:solidFill>
                  <a:schemeClr val="tx2">
                    <a:lumMod val="50000"/>
                  </a:schemeClr>
                </a:solidFill>
                <a:latin typeface="Calibri" pitchFamily="34" charset="0"/>
                <a:cs typeface="Times New Roman" pitchFamily="18" charset="0"/>
              </a:rPr>
              <a:t>Creates a different program for U.S. taxpayers residing outside the U.S., and those residing in the U.S.</a:t>
            </a:r>
          </a:p>
          <a:p>
            <a:pPr lvl="1"/>
            <a:r>
              <a:rPr lang="en-US" sz="2300" dirty="0" smtClean="0">
                <a:solidFill>
                  <a:schemeClr val="tx2">
                    <a:lumMod val="50000"/>
                  </a:schemeClr>
                </a:solidFill>
                <a:latin typeface="Calibri" pitchFamily="34" charset="0"/>
                <a:cs typeface="Times New Roman" pitchFamily="18" charset="0"/>
              </a:rPr>
              <a:t>Elimination of the $1,500 tax threshhold</a:t>
            </a:r>
          </a:p>
          <a:p>
            <a:pPr marL="0" indent="0">
              <a:buNone/>
            </a:pPr>
            <a:endParaRPr lang="en-US" sz="3400" dirty="0" smtClean="0">
              <a:solidFill>
                <a:schemeClr val="tx2">
                  <a:lumMod val="50000"/>
                </a:schemeClr>
              </a:solidFill>
              <a:latin typeface="Calibri" pitchFamily="34" charset="0"/>
              <a:cs typeface="Times New Roman" pitchFamily="18" charset="0"/>
            </a:endParaRPr>
          </a:p>
          <a:p>
            <a:r>
              <a:rPr lang="en-US" sz="3400" dirty="0" smtClean="0">
                <a:solidFill>
                  <a:schemeClr val="tx2">
                    <a:lumMod val="50000"/>
                  </a:schemeClr>
                </a:solidFill>
                <a:latin typeface="Calibri" pitchFamily="34" charset="0"/>
                <a:cs typeface="Times New Roman" pitchFamily="18" charset="0"/>
              </a:rPr>
              <a:t>General Eligibility Requirements</a:t>
            </a:r>
          </a:p>
          <a:p>
            <a:pPr marL="0" indent="0">
              <a:buNone/>
            </a:pPr>
            <a:endParaRPr lang="en-US" sz="3400" dirty="0" smtClean="0">
              <a:solidFill>
                <a:schemeClr val="tx2">
                  <a:lumMod val="50000"/>
                </a:schemeClr>
              </a:solidFill>
              <a:latin typeface="Calibri" pitchFamily="34" charset="0"/>
              <a:cs typeface="Times New Roman" pitchFamily="18" charset="0"/>
            </a:endParaRPr>
          </a:p>
          <a:p>
            <a:pPr lvl="1"/>
            <a:r>
              <a:rPr lang="en-US" sz="2300" dirty="0" smtClean="0">
                <a:solidFill>
                  <a:schemeClr val="tx2">
                    <a:lumMod val="50000"/>
                  </a:schemeClr>
                </a:solidFill>
                <a:latin typeface="Calibri" pitchFamily="34" charset="0"/>
                <a:cs typeface="Times New Roman" pitchFamily="18" charset="0"/>
              </a:rPr>
              <a:t>Only for individual taxpayers, including estates of individual taxpayers</a:t>
            </a:r>
          </a:p>
          <a:p>
            <a:pPr lvl="1"/>
            <a:r>
              <a:rPr lang="en-US" sz="2300" dirty="0" smtClean="0">
                <a:solidFill>
                  <a:schemeClr val="tx2">
                    <a:lumMod val="50000"/>
                  </a:schemeClr>
                </a:solidFill>
                <a:latin typeface="Calibri" pitchFamily="34" charset="0"/>
                <a:cs typeface="Times New Roman" pitchFamily="18" charset="0"/>
              </a:rPr>
              <a:t>The failure to file FBARs, the failure to report all income, and the failure to submit all required information returns must be “non-willful.”</a:t>
            </a:r>
          </a:p>
          <a:p>
            <a:pPr lvl="1"/>
            <a:r>
              <a:rPr lang="en-US" sz="2300" dirty="0" smtClean="0">
                <a:solidFill>
                  <a:schemeClr val="tx2">
                    <a:lumMod val="50000"/>
                  </a:schemeClr>
                </a:solidFill>
                <a:latin typeface="Calibri" pitchFamily="34" charset="0"/>
                <a:cs typeface="Times New Roman" pitchFamily="18" charset="0"/>
              </a:rPr>
              <a:t>Not available to taxpayers who are currently under audit, or criminal investigation by the IRS</a:t>
            </a:r>
          </a:p>
          <a:p>
            <a:pPr lvl="1"/>
            <a:r>
              <a:rPr lang="en-US" sz="2300" dirty="0" smtClean="0">
                <a:solidFill>
                  <a:schemeClr val="tx2">
                    <a:lumMod val="50000"/>
                  </a:schemeClr>
                </a:solidFill>
                <a:latin typeface="Calibri" pitchFamily="34" charset="0"/>
                <a:cs typeface="Times New Roman" pitchFamily="18" charset="0"/>
              </a:rPr>
              <a:t>Taxpayers who have submitted full voluntary disclosure letters after June 30, 2014 are not eligible</a:t>
            </a:r>
          </a:p>
          <a:p>
            <a:pPr lvl="1"/>
            <a:r>
              <a:rPr lang="en-US" sz="2300" dirty="0" smtClean="0">
                <a:solidFill>
                  <a:schemeClr val="tx2">
                    <a:lumMod val="50000"/>
                  </a:schemeClr>
                </a:solidFill>
                <a:latin typeface="Calibri" pitchFamily="34" charset="0"/>
                <a:cs typeface="Times New Roman" pitchFamily="18" charset="0"/>
              </a:rPr>
              <a:t>Taxpayers who have finalized form 906 under prior OVDPs are not eligible</a:t>
            </a:r>
          </a:p>
          <a:p>
            <a:pPr lvl="1"/>
            <a:endParaRPr lang="en-US" sz="2300" dirty="0" smtClean="0">
              <a:solidFill>
                <a:schemeClr val="tx2">
                  <a:lumMod val="50000"/>
                </a:schemeClr>
              </a:solidFill>
              <a:latin typeface="Calibri" pitchFamily="34" charset="0"/>
              <a:cs typeface="Times New Roman" pitchFamily="18" charset="0"/>
            </a:endParaRPr>
          </a:p>
          <a:p>
            <a:pPr lvl="1"/>
            <a:endParaRPr lang="en-US" sz="2300" dirty="0" smtClean="0">
              <a:solidFill>
                <a:schemeClr val="tx2">
                  <a:lumMod val="50000"/>
                </a:schemeClr>
              </a:solidFill>
              <a:latin typeface="Calibri" pitchFamily="34"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16</a:t>
            </a:fld>
            <a:endParaRPr lang="en-US">
              <a:solidFill>
                <a:prstClr val="black">
                  <a:lumMod val="65000"/>
                  <a:lumOff val="35000"/>
                </a:prstClr>
              </a:solidFill>
            </a:endParaRPr>
          </a:p>
        </p:txBody>
      </p:sp>
    </p:spTree>
    <p:extLst>
      <p:ext uri="{BB962C8B-B14F-4D97-AF65-F5344CB8AC3E}">
        <p14:creationId xmlns:p14="http://schemas.microsoft.com/office/powerpoint/2010/main" val="346024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cs typeface="Times New Roman" pitchFamily="18" charset="0"/>
              </a:rPr>
              <a:t>Streamlined</a:t>
            </a:r>
            <a:br>
              <a:rPr lang="en-US" dirty="0" smtClean="0">
                <a:effectLst/>
                <a:cs typeface="Times New Roman" pitchFamily="18" charset="0"/>
              </a:rPr>
            </a:br>
            <a:r>
              <a:rPr lang="en-US" dirty="0" smtClean="0">
                <a:effectLst/>
                <a:cs typeface="Times New Roman" pitchFamily="18" charset="0"/>
              </a:rPr>
              <a:t> </a:t>
            </a:r>
            <a:r>
              <a:rPr lang="en-US" dirty="0">
                <a:effectLst/>
                <a:cs typeface="Times New Roman" pitchFamily="18" charset="0"/>
              </a:rPr>
              <a:t>Procedures </a:t>
            </a:r>
            <a:r>
              <a:rPr lang="en-US" dirty="0" smtClean="0">
                <a:effectLst/>
                <a:cs typeface="Times New Roman" pitchFamily="18" charset="0"/>
              </a:rPr>
              <a:t>(Cont.)</a:t>
            </a:r>
            <a:endParaRPr lang="en-US" dirty="0"/>
          </a:p>
        </p:txBody>
      </p:sp>
      <p:sp>
        <p:nvSpPr>
          <p:cNvPr id="3" name="Content Placeholder 2"/>
          <p:cNvSpPr>
            <a:spLocks noGrp="1"/>
          </p:cNvSpPr>
          <p:nvPr>
            <p:ph idx="1"/>
          </p:nvPr>
        </p:nvSpPr>
        <p:spPr/>
        <p:txBody>
          <a:bodyPr/>
          <a:lstStyle/>
          <a:p>
            <a:r>
              <a:rPr lang="en-US" sz="3400" dirty="0">
                <a:solidFill>
                  <a:schemeClr val="tx2">
                    <a:lumMod val="50000"/>
                  </a:schemeClr>
                </a:solidFill>
                <a:latin typeface="Calibri" pitchFamily="34" charset="0"/>
                <a:cs typeface="Times New Roman" pitchFamily="18" charset="0"/>
              </a:rPr>
              <a:t>The Benefits</a:t>
            </a:r>
          </a:p>
          <a:p>
            <a:pPr lvl="1"/>
            <a:r>
              <a:rPr lang="en-US" sz="2900" dirty="0">
                <a:solidFill>
                  <a:schemeClr val="tx2">
                    <a:lumMod val="50000"/>
                  </a:schemeClr>
                </a:solidFill>
                <a:latin typeface="Calibri" pitchFamily="34" charset="0"/>
                <a:cs typeface="Times New Roman" pitchFamily="18" charset="0"/>
              </a:rPr>
              <a:t>Only three years of tax returns need to be filed vs. eight for OVDP</a:t>
            </a:r>
          </a:p>
          <a:p>
            <a:pPr lvl="1"/>
            <a:r>
              <a:rPr lang="en-US" sz="2900" dirty="0">
                <a:solidFill>
                  <a:schemeClr val="tx2">
                    <a:lumMod val="50000"/>
                  </a:schemeClr>
                </a:solidFill>
                <a:latin typeface="Calibri" pitchFamily="34" charset="0"/>
                <a:cs typeface="Times New Roman" pitchFamily="18" charset="0"/>
              </a:rPr>
              <a:t>5% offshore penalty for domestic taxpayers</a:t>
            </a:r>
          </a:p>
          <a:p>
            <a:pPr lvl="1"/>
            <a:r>
              <a:rPr lang="en-US" sz="2900" dirty="0">
                <a:solidFill>
                  <a:schemeClr val="tx2">
                    <a:lumMod val="50000"/>
                  </a:schemeClr>
                </a:solidFill>
                <a:latin typeface="Calibri" pitchFamily="34" charset="0"/>
                <a:cs typeface="Times New Roman" pitchFamily="18" charset="0"/>
              </a:rPr>
              <a:t>No offshore penalty for “foreign” taxpayers</a:t>
            </a:r>
          </a:p>
          <a:p>
            <a:pPr lvl="1"/>
            <a:r>
              <a:rPr lang="en-US" sz="2900" dirty="0">
                <a:solidFill>
                  <a:schemeClr val="tx2">
                    <a:lumMod val="50000"/>
                  </a:schemeClr>
                </a:solidFill>
                <a:latin typeface="Calibri" pitchFamily="34" charset="0"/>
                <a:cs typeface="Times New Roman" pitchFamily="18" charset="0"/>
              </a:rPr>
              <a:t>No accuracy related penalty</a:t>
            </a:r>
          </a:p>
          <a:p>
            <a:pPr lvl="1"/>
            <a:r>
              <a:rPr lang="en-US" sz="2900" dirty="0">
                <a:solidFill>
                  <a:schemeClr val="tx2">
                    <a:lumMod val="50000"/>
                  </a:schemeClr>
                </a:solidFill>
                <a:latin typeface="Calibri" pitchFamily="34" charset="0"/>
                <a:cs typeface="Times New Roman" pitchFamily="18" charset="0"/>
              </a:rPr>
              <a:t>No FBAR penalties</a:t>
            </a:r>
          </a:p>
          <a:p>
            <a:pPr lvl="1"/>
            <a:r>
              <a:rPr lang="en-US" sz="2900" dirty="0">
                <a:solidFill>
                  <a:schemeClr val="tx2">
                    <a:lumMod val="50000"/>
                  </a:schemeClr>
                </a:solidFill>
                <a:latin typeface="Calibri" pitchFamily="34" charset="0"/>
                <a:cs typeface="Times New Roman" pitchFamily="18" charset="0"/>
              </a:rPr>
              <a:t>Less documentation than OVDP</a:t>
            </a:r>
          </a:p>
          <a:p>
            <a:pPr lvl="1"/>
            <a:endParaRPr lang="en-US" dirty="0">
              <a:solidFill>
                <a:schemeClr val="tx2">
                  <a:lumMod val="50000"/>
                </a:schemeClr>
              </a:solidFill>
              <a:latin typeface="Times New Roman" pitchFamily="18" charset="0"/>
              <a:cs typeface="Times New Roman" pitchFamily="18" charset="0"/>
            </a:endParaRPr>
          </a:p>
          <a:p>
            <a:pPr marL="457200" lvl="1" indent="0">
              <a:buNone/>
            </a:pPr>
            <a:endParaRPr lang="en-US" dirty="0">
              <a:solidFill>
                <a:schemeClr val="tx2">
                  <a:lumMod val="50000"/>
                </a:schemeClr>
              </a:solidFill>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17</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2772" y="109196"/>
            <a:ext cx="1642640" cy="957263"/>
          </a:xfrm>
          <a:prstGeom prst="rect">
            <a:avLst/>
          </a:prstGeom>
        </p:spPr>
      </p:pic>
    </p:spTree>
    <p:extLst>
      <p:ext uri="{BB962C8B-B14F-4D97-AF65-F5344CB8AC3E}">
        <p14:creationId xmlns:p14="http://schemas.microsoft.com/office/powerpoint/2010/main" val="3879095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1" y="183382"/>
            <a:ext cx="8229600" cy="1340618"/>
          </a:xfrm>
        </p:spPr>
        <p:txBody>
          <a:bodyPr/>
          <a:lstStyle/>
          <a:p>
            <a:r>
              <a:rPr lang="en-US" sz="4400" dirty="0" smtClean="0">
                <a:effectLst/>
                <a:cs typeface="Times New Roman" pitchFamily="18" charset="0"/>
              </a:rPr>
              <a:t>Downsides of Streamlined Compliance Procedure</a:t>
            </a:r>
            <a:endParaRPr lang="en-US" sz="4400" dirty="0">
              <a:effectLst/>
              <a:cs typeface="Times New Roman" pitchFamily="18" charset="0"/>
            </a:endParaRPr>
          </a:p>
        </p:txBody>
      </p:sp>
      <p:sp>
        <p:nvSpPr>
          <p:cNvPr id="3" name="Content Placeholder 2"/>
          <p:cNvSpPr>
            <a:spLocks noGrp="1"/>
          </p:cNvSpPr>
          <p:nvPr>
            <p:ph idx="1"/>
          </p:nvPr>
        </p:nvSpPr>
        <p:spPr>
          <a:xfrm>
            <a:off x="457200" y="1447800"/>
            <a:ext cx="8229600" cy="5181600"/>
          </a:xfrm>
        </p:spPr>
        <p:txBody>
          <a:bodyPr>
            <a:normAutofit lnSpcReduction="10000"/>
          </a:bodyPr>
          <a:lstStyle/>
          <a:p>
            <a:pPr>
              <a:spcAft>
                <a:spcPts val="600"/>
              </a:spcAft>
            </a:pPr>
            <a:r>
              <a:rPr lang="en-US" dirty="0" smtClean="0">
                <a:solidFill>
                  <a:schemeClr val="tx2">
                    <a:lumMod val="50000"/>
                  </a:schemeClr>
                </a:solidFill>
                <a:latin typeface="Calibri" pitchFamily="34" charset="0"/>
                <a:cs typeface="Times New Roman" pitchFamily="18" charset="0"/>
              </a:rPr>
              <a:t>No </a:t>
            </a:r>
            <a:r>
              <a:rPr lang="en-US" dirty="0">
                <a:solidFill>
                  <a:schemeClr val="tx2">
                    <a:lumMod val="50000"/>
                  </a:schemeClr>
                </a:solidFill>
                <a:latin typeface="Calibri" pitchFamily="34" charset="0"/>
                <a:cs typeface="Times New Roman" pitchFamily="18" charset="0"/>
              </a:rPr>
              <a:t>protection from the risk of criminal </a:t>
            </a:r>
            <a:r>
              <a:rPr lang="en-US" dirty="0" smtClean="0">
                <a:solidFill>
                  <a:schemeClr val="tx2">
                    <a:lumMod val="50000"/>
                  </a:schemeClr>
                </a:solidFill>
                <a:latin typeface="Calibri" pitchFamily="34" charset="0"/>
                <a:cs typeface="Times New Roman" pitchFamily="18" charset="0"/>
              </a:rPr>
              <a:t>prosecution</a:t>
            </a:r>
          </a:p>
          <a:p>
            <a:pPr>
              <a:spcAft>
                <a:spcPts val="600"/>
              </a:spcAft>
            </a:pPr>
            <a:r>
              <a:rPr lang="en-US" dirty="0" smtClean="0">
                <a:solidFill>
                  <a:schemeClr val="tx2">
                    <a:lumMod val="50000"/>
                  </a:schemeClr>
                </a:solidFill>
                <a:latin typeface="Calibri" pitchFamily="34" charset="0"/>
                <a:cs typeface="Times New Roman" pitchFamily="18" charset="0"/>
              </a:rPr>
              <a:t>Once </a:t>
            </a:r>
            <a:r>
              <a:rPr lang="en-US" dirty="0">
                <a:solidFill>
                  <a:schemeClr val="tx2">
                    <a:lumMod val="50000"/>
                  </a:schemeClr>
                </a:solidFill>
                <a:latin typeface="Calibri" pitchFamily="34" charset="0"/>
                <a:cs typeface="Times New Roman" pitchFamily="18" charset="0"/>
              </a:rPr>
              <a:t>a submission is made if the IRS determines that the Streamlined Compliance Procedure is not appropriate, the taxpayer may not participate in the </a:t>
            </a:r>
            <a:r>
              <a:rPr lang="en-US" dirty="0" smtClean="0">
                <a:solidFill>
                  <a:schemeClr val="tx2">
                    <a:lumMod val="50000"/>
                  </a:schemeClr>
                </a:solidFill>
                <a:latin typeface="Calibri" pitchFamily="34" charset="0"/>
                <a:cs typeface="Times New Roman" pitchFamily="18" charset="0"/>
              </a:rPr>
              <a:t>OVDP</a:t>
            </a:r>
          </a:p>
          <a:p>
            <a:pPr>
              <a:spcAft>
                <a:spcPts val="600"/>
              </a:spcAft>
            </a:pPr>
            <a:r>
              <a:rPr lang="en-US" dirty="0" smtClean="0">
                <a:solidFill>
                  <a:schemeClr val="tx2">
                    <a:lumMod val="50000"/>
                  </a:schemeClr>
                </a:solidFill>
                <a:latin typeface="Calibri" pitchFamily="34" charset="0"/>
                <a:cs typeface="Times New Roman" pitchFamily="18" charset="0"/>
              </a:rPr>
              <a:t>Signing the non-willful certification opens the taxpayer to potential prosecution for submitting a false statement</a:t>
            </a:r>
          </a:p>
          <a:p>
            <a:pPr>
              <a:spcAft>
                <a:spcPts val="600"/>
              </a:spcAft>
            </a:pPr>
            <a:r>
              <a:rPr lang="en-US" dirty="0" smtClean="0">
                <a:solidFill>
                  <a:schemeClr val="tx2">
                    <a:lumMod val="50000"/>
                  </a:schemeClr>
                </a:solidFill>
                <a:latin typeface="Calibri" pitchFamily="34" charset="0"/>
                <a:cs typeface="Times New Roman" pitchFamily="18" charset="0"/>
              </a:rPr>
              <a:t>It is not a DIY project, and will require substantial legal and accounting fees to produce:</a:t>
            </a:r>
          </a:p>
          <a:p>
            <a:pPr lvl="1">
              <a:spcAft>
                <a:spcPts val="600"/>
              </a:spcAft>
            </a:pPr>
            <a:r>
              <a:rPr lang="en-US" sz="2000" dirty="0" smtClean="0">
                <a:solidFill>
                  <a:schemeClr val="tx2">
                    <a:lumMod val="50000"/>
                  </a:schemeClr>
                </a:solidFill>
                <a:latin typeface="Calibri" pitchFamily="34" charset="0"/>
                <a:cs typeface="Times New Roman" pitchFamily="18" charset="0"/>
              </a:rPr>
              <a:t>3 years of tax returns and 6 years of FBARs</a:t>
            </a:r>
          </a:p>
          <a:p>
            <a:pPr lvl="1">
              <a:spcAft>
                <a:spcPts val="600"/>
              </a:spcAft>
            </a:pPr>
            <a:r>
              <a:rPr lang="en-US" sz="2000" dirty="0" smtClean="0">
                <a:solidFill>
                  <a:schemeClr val="tx2">
                    <a:lumMod val="50000"/>
                  </a:schemeClr>
                </a:solidFill>
                <a:latin typeface="Calibri" pitchFamily="34" charset="0"/>
                <a:cs typeface="Times New Roman" pitchFamily="18" charset="0"/>
              </a:rPr>
              <a:t>A sworn certification of non-willfulness to be submitted under penalty of perjury, and preparation of attached statement of specific reasons</a:t>
            </a:r>
          </a:p>
          <a:p>
            <a:pPr lvl="1">
              <a:spcAft>
                <a:spcPts val="600"/>
              </a:spcAft>
            </a:pPr>
            <a:r>
              <a:rPr lang="en-US" sz="2000" dirty="0" smtClean="0">
                <a:solidFill>
                  <a:schemeClr val="tx2">
                    <a:lumMod val="50000"/>
                  </a:schemeClr>
                </a:solidFill>
                <a:latin typeface="Calibri" pitchFamily="34" charset="0"/>
                <a:cs typeface="Times New Roman" pitchFamily="18" charset="0"/>
              </a:rPr>
              <a:t>An analysis to determine whether or not the client’s actions were wilful.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18</a:t>
            </a:fld>
            <a:endParaRPr lang="en-US">
              <a:solidFill>
                <a:prstClr val="black">
                  <a:lumMod val="65000"/>
                  <a:lumOff val="35000"/>
                </a:prstClr>
              </a:solidFill>
            </a:endParaRPr>
          </a:p>
        </p:txBody>
      </p:sp>
    </p:spTree>
    <p:extLst>
      <p:ext uri="{BB962C8B-B14F-4D97-AF65-F5344CB8AC3E}">
        <p14:creationId xmlns:p14="http://schemas.microsoft.com/office/powerpoint/2010/main" val="1965027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43" y="0"/>
            <a:ext cx="8229600" cy="1600200"/>
          </a:xfrm>
        </p:spPr>
        <p:txBody>
          <a:bodyPr/>
          <a:lstStyle/>
          <a:p>
            <a:r>
              <a:rPr lang="en-US" sz="4000" dirty="0" smtClean="0"/>
              <a:t>Streamlined Foreign Offshore Procedures (SFOP)</a:t>
            </a:r>
            <a:endParaRPr lang="en-US" sz="40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Eligibility:</a:t>
            </a:r>
          </a:p>
          <a:p>
            <a:pPr lvl="1"/>
            <a:r>
              <a:rPr lang="en-US" dirty="0" smtClean="0">
                <a:solidFill>
                  <a:schemeClr val="tx2">
                    <a:lumMod val="50000"/>
                  </a:schemeClr>
                </a:solidFill>
                <a:latin typeface="Calibri" panose="020F0502020204030204" pitchFamily="34" charset="0"/>
              </a:rPr>
              <a:t>Must meet the general eligibility provisions for all taxpayers</a:t>
            </a:r>
          </a:p>
          <a:p>
            <a:pPr lvl="1"/>
            <a:r>
              <a:rPr lang="en-US" dirty="0" smtClean="0">
                <a:solidFill>
                  <a:schemeClr val="tx2">
                    <a:lumMod val="50000"/>
                  </a:schemeClr>
                </a:solidFill>
                <a:latin typeface="Calibri" panose="020F0502020204030204" pitchFamily="34" charset="0"/>
              </a:rPr>
              <a:t>Have failed to report income from a foreign financial asset, and pay tax as required, and MAY have failed to file FBARs</a:t>
            </a:r>
          </a:p>
          <a:p>
            <a:pPr lvl="1"/>
            <a:r>
              <a:rPr lang="en-US" dirty="0" smtClean="0">
                <a:solidFill>
                  <a:schemeClr val="tx2">
                    <a:lumMod val="50000"/>
                  </a:schemeClr>
                </a:solidFill>
                <a:latin typeface="Calibri" panose="020F0502020204030204" pitchFamily="34" charset="0"/>
              </a:rPr>
              <a:t>The failures must be non-willful</a:t>
            </a:r>
          </a:p>
          <a:p>
            <a:pPr lvl="1"/>
            <a:r>
              <a:rPr lang="en-US" dirty="0" smtClean="0">
                <a:solidFill>
                  <a:schemeClr val="tx2">
                    <a:lumMod val="50000"/>
                  </a:schemeClr>
                </a:solidFill>
                <a:latin typeface="Calibri" panose="020F0502020204030204" pitchFamily="34" charset="0"/>
              </a:rPr>
              <a:t>Meet the applicable non-residency requirements</a:t>
            </a:r>
          </a:p>
          <a:p>
            <a:pPr lvl="2"/>
            <a:r>
              <a:rPr lang="en-US" dirty="0" smtClean="0">
                <a:solidFill>
                  <a:schemeClr val="tx2">
                    <a:lumMod val="50000"/>
                  </a:schemeClr>
                </a:solidFill>
                <a:latin typeface="Calibri" panose="020F0502020204030204" pitchFamily="34" charset="0"/>
              </a:rPr>
              <a:t>For joint filers both spouses must meet the non-residency requirements</a:t>
            </a:r>
          </a:p>
          <a:p>
            <a:r>
              <a:rPr lang="en-US" dirty="0" smtClean="0">
                <a:solidFill>
                  <a:schemeClr val="tx2">
                    <a:lumMod val="50000"/>
                  </a:schemeClr>
                </a:solidFill>
                <a:latin typeface="Calibri" panose="020F0502020204030204" pitchFamily="34" charset="0"/>
              </a:rPr>
              <a:t>Non-residency requirements applicable to U.S. citizens and green card holders.</a:t>
            </a:r>
          </a:p>
          <a:p>
            <a:pPr lvl="1"/>
            <a:r>
              <a:rPr lang="en-US" dirty="0" smtClean="0">
                <a:solidFill>
                  <a:schemeClr val="tx2">
                    <a:lumMod val="50000"/>
                  </a:schemeClr>
                </a:solidFill>
                <a:latin typeface="Calibri" panose="020F0502020204030204" pitchFamily="34" charset="0"/>
              </a:rPr>
              <a:t>In any one of the 3 most recent prior years for which the return due date (or extended return due date) has passed, the individual did not have a U.S. abode, AND</a:t>
            </a:r>
          </a:p>
          <a:p>
            <a:pPr lvl="1"/>
            <a:r>
              <a:rPr lang="en-US" dirty="0" smtClean="0">
                <a:solidFill>
                  <a:schemeClr val="tx2">
                    <a:lumMod val="50000"/>
                  </a:schemeClr>
                </a:solidFill>
                <a:latin typeface="Calibri" panose="020F0502020204030204" pitchFamily="34" charset="0"/>
              </a:rPr>
              <a:t>The individual was outside of the U.S. for at least 330 full days</a:t>
            </a:r>
          </a:p>
          <a:p>
            <a:pPr lvl="2"/>
            <a:r>
              <a:rPr lang="en-US" dirty="0" smtClean="0">
                <a:solidFill>
                  <a:schemeClr val="tx2">
                    <a:lumMod val="50000"/>
                  </a:schemeClr>
                </a:solidFill>
                <a:latin typeface="Calibri" panose="020F0502020204030204" pitchFamily="34" charset="0"/>
              </a:rPr>
              <a:t>IRC Section 911 applies for the purposes of these procedures</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19</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1235071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600200"/>
          </a:xfrm>
        </p:spPr>
        <p:txBody>
          <a:bodyPr/>
          <a:lstStyle/>
          <a:p>
            <a:r>
              <a:rPr lang="en-US" sz="4200" dirty="0"/>
              <a:t>Streamlined Foreign Offshore </a:t>
            </a:r>
            <a:r>
              <a:rPr lang="en-US" sz="4200" dirty="0" smtClean="0"/>
              <a:t>Procedures (Cont.)</a:t>
            </a:r>
            <a:endParaRPr lang="en-US" sz="42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Non-residency requirements applicable to individuals who are not U.S. citizens, green card holders.</a:t>
            </a:r>
          </a:p>
          <a:p>
            <a:pPr lvl="1"/>
            <a:r>
              <a:rPr lang="en-US" dirty="0">
                <a:solidFill>
                  <a:schemeClr val="tx2">
                    <a:lumMod val="50000"/>
                  </a:schemeClr>
                </a:solidFill>
                <a:latin typeface="Calibri" panose="020F0502020204030204" pitchFamily="34" charset="0"/>
              </a:rPr>
              <a:t>In any one of the 3 most recent prior years for which the return due date (or extended return due date) has </a:t>
            </a:r>
            <a:r>
              <a:rPr lang="en-US" dirty="0" smtClean="0">
                <a:solidFill>
                  <a:schemeClr val="tx2">
                    <a:lumMod val="50000"/>
                  </a:schemeClr>
                </a:solidFill>
                <a:latin typeface="Calibri" panose="020F0502020204030204" pitchFamily="34" charset="0"/>
              </a:rPr>
              <a:t>passed the individual did not meet the substantial presence test of IRC section 7701(b)(3)</a:t>
            </a:r>
          </a:p>
          <a:p>
            <a:pPr marL="457200" lvl="1" indent="0">
              <a:buNone/>
            </a:pPr>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20</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4065080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Streamlined Foreign Offshore </a:t>
            </a:r>
            <a:br>
              <a:rPr lang="en-US" sz="3600" dirty="0" smtClean="0"/>
            </a:br>
            <a:r>
              <a:rPr lang="en-US" sz="3600" dirty="0" smtClean="0"/>
              <a:t>Procedures (Cont.)</a:t>
            </a:r>
            <a:endParaRPr lang="en-US" sz="3600" dirty="0"/>
          </a:p>
        </p:txBody>
      </p:sp>
      <p:sp>
        <p:nvSpPr>
          <p:cNvPr id="3" name="Content Placeholder 2"/>
          <p:cNvSpPr>
            <a:spLocks noGrp="1"/>
          </p:cNvSpPr>
          <p:nvPr>
            <p:ph idx="1"/>
          </p:nvPr>
        </p:nvSpPr>
        <p:spPr>
          <a:xfrm>
            <a:off x="594668" y="1470729"/>
            <a:ext cx="8229600" cy="4525963"/>
          </a:xfrm>
        </p:spPr>
        <p:txBody>
          <a:bodyPr>
            <a:normAutofit fontScale="92500" lnSpcReduction="10000"/>
          </a:bodyPr>
          <a:lstStyle/>
          <a:p>
            <a:r>
              <a:rPr lang="en-US" dirty="0" smtClean="0">
                <a:solidFill>
                  <a:schemeClr val="tx2">
                    <a:lumMod val="50000"/>
                  </a:schemeClr>
                </a:solidFill>
                <a:latin typeface="Calibri" panose="020F0502020204030204" pitchFamily="34" charset="0"/>
              </a:rPr>
              <a:t>Scope and effect</a:t>
            </a:r>
          </a:p>
          <a:p>
            <a:pPr lvl="1"/>
            <a:r>
              <a:rPr lang="en-US" dirty="0" smtClean="0">
                <a:solidFill>
                  <a:schemeClr val="tx2">
                    <a:lumMod val="50000"/>
                  </a:schemeClr>
                </a:solidFill>
                <a:latin typeface="Calibri" panose="020F0502020204030204" pitchFamily="34" charset="0"/>
              </a:rPr>
              <a:t>Qualifying taxpayers will not be subject FBAR penalties, late filing penalties, accuracy penalties, information return penalties, or a miscellaneous offshore penalty</a:t>
            </a:r>
          </a:p>
          <a:p>
            <a:pPr lvl="1"/>
            <a:r>
              <a:rPr lang="en-US" dirty="0" smtClean="0">
                <a:solidFill>
                  <a:schemeClr val="tx2">
                    <a:lumMod val="50000"/>
                  </a:schemeClr>
                </a:solidFill>
                <a:latin typeface="Calibri" panose="020F0502020204030204" pitchFamily="34" charset="0"/>
              </a:rPr>
              <a:t>Qualifying taxpayers will be provided retroactive relief for failure to timely elect income deferral on certain foreign retirement accounts if otherwise permitted by applicable treaty.</a:t>
            </a:r>
          </a:p>
          <a:p>
            <a:pPr lvl="2"/>
            <a:r>
              <a:rPr lang="en-US" dirty="0" smtClean="0">
                <a:solidFill>
                  <a:schemeClr val="tx2">
                    <a:lumMod val="50000"/>
                  </a:schemeClr>
                </a:solidFill>
                <a:latin typeface="Calibri" panose="020F0502020204030204" pitchFamily="34" charset="0"/>
              </a:rPr>
              <a:t>Generally Canadian retirement plans</a:t>
            </a:r>
          </a:p>
          <a:p>
            <a:pPr lvl="1"/>
            <a:endParaRPr lang="en-US" dirty="0">
              <a:solidFill>
                <a:schemeClr val="tx2">
                  <a:lumMod val="50000"/>
                </a:schemeClr>
              </a:solidFill>
              <a:latin typeface="Calibri" panose="020F0502020204030204" pitchFamily="34" charset="0"/>
            </a:endParaRPr>
          </a:p>
          <a:p>
            <a:pPr lvl="1"/>
            <a:r>
              <a:rPr lang="en-US" dirty="0" smtClean="0">
                <a:solidFill>
                  <a:schemeClr val="tx2">
                    <a:lumMod val="50000"/>
                  </a:schemeClr>
                </a:solidFill>
                <a:latin typeface="Calibri" panose="020F0502020204030204" pitchFamily="34" charset="0"/>
              </a:rPr>
              <a:t>Covered taxpayers must:</a:t>
            </a:r>
          </a:p>
          <a:p>
            <a:pPr lvl="2"/>
            <a:r>
              <a:rPr lang="en-US" dirty="0" smtClean="0">
                <a:solidFill>
                  <a:schemeClr val="tx2">
                    <a:lumMod val="50000"/>
                  </a:schemeClr>
                </a:solidFill>
                <a:latin typeface="Calibri" panose="020F0502020204030204" pitchFamily="34" charset="0"/>
              </a:rPr>
              <a:t>File amended or original tax returns for the past 3 years including all required information returns such as Form 5471, 3520, and 8938</a:t>
            </a:r>
          </a:p>
          <a:p>
            <a:pPr lvl="3"/>
            <a:r>
              <a:rPr lang="en-US" dirty="0" smtClean="0">
                <a:solidFill>
                  <a:schemeClr val="tx2">
                    <a:lumMod val="50000"/>
                  </a:schemeClr>
                </a:solidFill>
                <a:latin typeface="Calibri" panose="020F0502020204030204" pitchFamily="34" charset="0"/>
              </a:rPr>
              <a:t>The full amount of the tax and interest due must be submitted with the returns</a:t>
            </a:r>
          </a:p>
          <a:p>
            <a:pPr lvl="2"/>
            <a:r>
              <a:rPr lang="en-US" dirty="0" smtClean="0">
                <a:solidFill>
                  <a:schemeClr val="tx2">
                    <a:lumMod val="50000"/>
                  </a:schemeClr>
                </a:solidFill>
                <a:latin typeface="Calibri" panose="020F0502020204030204" pitchFamily="34" charset="0"/>
              </a:rPr>
              <a:t>Electronically file 6 years of FBARs</a:t>
            </a:r>
          </a:p>
          <a:p>
            <a:pPr lvl="2"/>
            <a:r>
              <a:rPr lang="en-US" dirty="0" smtClean="0">
                <a:solidFill>
                  <a:schemeClr val="tx2">
                    <a:lumMod val="50000"/>
                  </a:schemeClr>
                </a:solidFill>
                <a:latin typeface="Calibri" panose="020F0502020204030204" pitchFamily="34" charset="0"/>
              </a:rPr>
              <a:t>Complete IRS Form “Certification by U.S. Person Residing Outside of the U.S. for SFOP”</a:t>
            </a:r>
          </a:p>
          <a:p>
            <a:pPr lvl="2"/>
            <a:r>
              <a:rPr lang="en-US" dirty="0" smtClean="0">
                <a:solidFill>
                  <a:schemeClr val="tx2">
                    <a:lumMod val="50000"/>
                  </a:schemeClr>
                </a:solidFill>
                <a:latin typeface="Calibri" panose="020F0502020204030204" pitchFamily="34" charset="0"/>
              </a:rPr>
              <a:t>The Certification must include a statement that the failure to report all income, pay all tax, and submit all required information returns including FBARs was due to non-willful conduct</a:t>
            </a:r>
          </a:p>
          <a:p>
            <a:pPr lvl="2"/>
            <a:r>
              <a:rPr lang="en-US" dirty="0" smtClean="0">
                <a:solidFill>
                  <a:schemeClr val="tx2">
                    <a:lumMod val="50000"/>
                  </a:schemeClr>
                </a:solidFill>
                <a:latin typeface="Calibri" panose="020F0502020204030204" pitchFamily="34" charset="0"/>
              </a:rPr>
              <a:t>The Certification must set fort “specific reasons” for the failure to report etc. </a:t>
            </a:r>
          </a:p>
          <a:p>
            <a:pPr lvl="2"/>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21</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515" y="134399"/>
            <a:ext cx="1642640" cy="957263"/>
          </a:xfrm>
          <a:prstGeom prst="rect">
            <a:avLst/>
          </a:prstGeom>
        </p:spPr>
      </p:pic>
    </p:spTree>
    <p:extLst>
      <p:ext uri="{BB962C8B-B14F-4D97-AF65-F5344CB8AC3E}">
        <p14:creationId xmlns:p14="http://schemas.microsoft.com/office/powerpoint/2010/main" val="125601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Streamlined </a:t>
            </a:r>
            <a:r>
              <a:rPr lang="en-US" sz="4400" dirty="0" smtClean="0"/>
              <a:t>Domestic</a:t>
            </a:r>
            <a:br>
              <a:rPr lang="en-US" sz="4400" dirty="0" smtClean="0"/>
            </a:br>
            <a:r>
              <a:rPr lang="en-US" sz="4400" dirty="0" smtClean="0"/>
              <a:t> Offshore </a:t>
            </a:r>
            <a:r>
              <a:rPr lang="en-US" sz="4400" dirty="0"/>
              <a:t>Procedures (</a:t>
            </a:r>
            <a:r>
              <a:rPr lang="en-US" sz="4400" dirty="0" smtClean="0"/>
              <a:t>SDOP)</a:t>
            </a:r>
            <a:endParaRPr lang="en-US" sz="4400" dirty="0"/>
          </a:p>
        </p:txBody>
      </p:sp>
      <p:sp>
        <p:nvSpPr>
          <p:cNvPr id="3" name="Content Placeholder 2"/>
          <p:cNvSpPr>
            <a:spLocks noGrp="1"/>
          </p:cNvSpPr>
          <p:nvPr>
            <p:ph idx="1"/>
          </p:nvPr>
        </p:nvSpPr>
        <p:spPr/>
        <p:txBody>
          <a:bodyPr/>
          <a:lstStyle/>
          <a:p>
            <a:r>
              <a:rPr lang="en-US" dirty="0">
                <a:solidFill>
                  <a:schemeClr val="tx2">
                    <a:lumMod val="50000"/>
                  </a:schemeClr>
                </a:solidFill>
                <a:latin typeface="Calibri" panose="020F0502020204030204" pitchFamily="34" charset="0"/>
              </a:rPr>
              <a:t>Eligibility:</a:t>
            </a:r>
          </a:p>
          <a:p>
            <a:pPr lvl="1"/>
            <a:r>
              <a:rPr lang="en-US" dirty="0">
                <a:solidFill>
                  <a:schemeClr val="tx2">
                    <a:lumMod val="50000"/>
                  </a:schemeClr>
                </a:solidFill>
                <a:latin typeface="Calibri" panose="020F0502020204030204" pitchFamily="34" charset="0"/>
              </a:rPr>
              <a:t>Must meet the general eligibility provisions for all </a:t>
            </a:r>
            <a:r>
              <a:rPr lang="en-US" dirty="0" smtClean="0">
                <a:solidFill>
                  <a:schemeClr val="tx2">
                    <a:lumMod val="50000"/>
                  </a:schemeClr>
                </a:solidFill>
                <a:latin typeface="Calibri" panose="020F0502020204030204" pitchFamily="34" charset="0"/>
              </a:rPr>
              <a:t>taxpayers</a:t>
            </a:r>
          </a:p>
          <a:p>
            <a:pPr lvl="1"/>
            <a:r>
              <a:rPr lang="en-US" dirty="0" smtClean="0">
                <a:solidFill>
                  <a:schemeClr val="tx2">
                    <a:lumMod val="50000"/>
                  </a:schemeClr>
                </a:solidFill>
                <a:latin typeface="Calibri" panose="020F0502020204030204" pitchFamily="34" charset="0"/>
              </a:rPr>
              <a:t>Failed to meet the non-residency requirement for SFOP</a:t>
            </a:r>
            <a:endParaRPr lang="en-US" dirty="0">
              <a:solidFill>
                <a:schemeClr val="tx2">
                  <a:lumMod val="50000"/>
                </a:schemeClr>
              </a:solidFill>
              <a:latin typeface="Calibri" panose="020F0502020204030204" pitchFamily="34" charset="0"/>
            </a:endParaRPr>
          </a:p>
          <a:p>
            <a:pPr lvl="1"/>
            <a:r>
              <a:rPr lang="en-US" dirty="0">
                <a:solidFill>
                  <a:schemeClr val="tx2">
                    <a:lumMod val="50000"/>
                  </a:schemeClr>
                </a:solidFill>
                <a:latin typeface="Calibri" panose="020F0502020204030204" pitchFamily="34" charset="0"/>
              </a:rPr>
              <a:t>Have failed to report income from a foreign financial asset, and pay tax as required, and MAY have failed to file FBARs</a:t>
            </a:r>
          </a:p>
          <a:p>
            <a:pPr lvl="1"/>
            <a:r>
              <a:rPr lang="en-US" dirty="0">
                <a:solidFill>
                  <a:schemeClr val="tx2">
                    <a:lumMod val="50000"/>
                  </a:schemeClr>
                </a:solidFill>
                <a:latin typeface="Calibri" panose="020F0502020204030204" pitchFamily="34" charset="0"/>
              </a:rPr>
              <a:t>The failures must be </a:t>
            </a:r>
            <a:r>
              <a:rPr lang="en-US" dirty="0" smtClean="0">
                <a:solidFill>
                  <a:schemeClr val="tx2">
                    <a:lumMod val="50000"/>
                  </a:schemeClr>
                </a:solidFill>
                <a:latin typeface="Calibri" panose="020F0502020204030204" pitchFamily="34" charset="0"/>
              </a:rPr>
              <a:t>non-willful</a:t>
            </a:r>
          </a:p>
          <a:p>
            <a:pPr lvl="1"/>
            <a:r>
              <a:rPr lang="en-US" dirty="0" smtClean="0">
                <a:solidFill>
                  <a:schemeClr val="tx2">
                    <a:lumMod val="50000"/>
                  </a:schemeClr>
                </a:solidFill>
                <a:latin typeface="Calibri" panose="020F0502020204030204" pitchFamily="34" charset="0"/>
              </a:rPr>
              <a:t>Have “previously” </a:t>
            </a:r>
            <a:r>
              <a:rPr lang="en-US" dirty="0">
                <a:solidFill>
                  <a:schemeClr val="tx2">
                    <a:lumMod val="50000"/>
                  </a:schemeClr>
                </a:solidFill>
                <a:latin typeface="Calibri" panose="020F0502020204030204" pitchFamily="34" charset="0"/>
              </a:rPr>
              <a:t>filed a U.S. tax return (if required) for each of the most recent 3 years for which the U.S. tax return due date (or properly applied for extended due date) has </a:t>
            </a:r>
            <a:r>
              <a:rPr lang="en-US" dirty="0" smtClean="0">
                <a:solidFill>
                  <a:schemeClr val="tx2">
                    <a:lumMod val="50000"/>
                  </a:schemeClr>
                </a:solidFill>
                <a:latin typeface="Calibri" panose="020F0502020204030204" pitchFamily="34" charset="0"/>
              </a:rPr>
              <a:t>passed.</a:t>
            </a:r>
          </a:p>
          <a:p>
            <a:pPr lvl="2"/>
            <a:r>
              <a:rPr lang="en-US" dirty="0" smtClean="0">
                <a:solidFill>
                  <a:schemeClr val="tx2">
                    <a:lumMod val="50000"/>
                  </a:schemeClr>
                </a:solidFill>
                <a:latin typeface="Calibri" panose="020F0502020204030204" pitchFamily="34" charset="0"/>
              </a:rPr>
              <a:t>Thus non-filers are ineligible for the SDOP (unlike SFOP or OVDP)</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22</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4186" y="0"/>
            <a:ext cx="1642640" cy="957263"/>
          </a:xfrm>
          <a:prstGeom prst="rect">
            <a:avLst/>
          </a:prstGeom>
        </p:spPr>
      </p:pic>
    </p:spTree>
    <p:extLst>
      <p:ext uri="{BB962C8B-B14F-4D97-AF65-F5344CB8AC3E}">
        <p14:creationId xmlns:p14="http://schemas.microsoft.com/office/powerpoint/2010/main" val="4065550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Streamlined Domestic </a:t>
            </a:r>
            <a:r>
              <a:rPr lang="en-US" sz="4400" dirty="0" smtClean="0"/>
              <a:t/>
            </a:r>
            <a:br>
              <a:rPr lang="en-US" sz="4400" dirty="0" smtClean="0"/>
            </a:br>
            <a:r>
              <a:rPr lang="en-US" sz="4400" dirty="0" smtClean="0"/>
              <a:t>Offshore Procedures (cont.)</a:t>
            </a:r>
            <a:endParaRPr lang="en-US" sz="4400" dirty="0"/>
          </a:p>
        </p:txBody>
      </p:sp>
      <p:sp>
        <p:nvSpPr>
          <p:cNvPr id="3" name="Content Placeholder 2"/>
          <p:cNvSpPr>
            <a:spLocks noGrp="1"/>
          </p:cNvSpPr>
          <p:nvPr>
            <p:ph idx="1"/>
          </p:nvPr>
        </p:nvSpPr>
        <p:spPr/>
        <p:txBody>
          <a:bodyPr>
            <a:normAutofit fontScale="77500" lnSpcReduction="20000"/>
          </a:bodyPr>
          <a:lstStyle/>
          <a:p>
            <a:r>
              <a:rPr lang="en-US" dirty="0">
                <a:solidFill>
                  <a:schemeClr val="tx2">
                    <a:lumMod val="50000"/>
                  </a:schemeClr>
                </a:solidFill>
                <a:latin typeface="Calibri" panose="020F0502020204030204" pitchFamily="34" charset="0"/>
              </a:rPr>
              <a:t>Scope and </a:t>
            </a:r>
            <a:r>
              <a:rPr lang="en-US" dirty="0" smtClean="0">
                <a:solidFill>
                  <a:schemeClr val="tx2">
                    <a:lumMod val="50000"/>
                  </a:schemeClr>
                </a:solidFill>
                <a:latin typeface="Calibri" panose="020F0502020204030204" pitchFamily="34" charset="0"/>
              </a:rPr>
              <a:t>effect</a:t>
            </a:r>
          </a:p>
          <a:p>
            <a:pPr marL="0" indent="0">
              <a:buNone/>
            </a:pPr>
            <a:endParaRPr lang="en-US" dirty="0" smtClean="0">
              <a:solidFill>
                <a:schemeClr val="tx2">
                  <a:lumMod val="50000"/>
                </a:schemeClr>
              </a:solidFill>
              <a:latin typeface="Calibri" panose="020F0502020204030204" pitchFamily="34" charset="0"/>
            </a:endParaRPr>
          </a:p>
          <a:p>
            <a:pPr lvl="1"/>
            <a:r>
              <a:rPr lang="en-US" dirty="0" smtClean="0">
                <a:solidFill>
                  <a:schemeClr val="tx2">
                    <a:lumMod val="50000"/>
                  </a:schemeClr>
                </a:solidFill>
                <a:latin typeface="Calibri" panose="020F0502020204030204" pitchFamily="34" charset="0"/>
              </a:rPr>
              <a:t>A 5% one-time miscellaneous offshore penalty</a:t>
            </a:r>
          </a:p>
          <a:p>
            <a:pPr marL="457200" lvl="1" indent="0">
              <a:buNone/>
            </a:pPr>
            <a:endParaRPr lang="en-US" dirty="0">
              <a:solidFill>
                <a:schemeClr val="tx2">
                  <a:lumMod val="50000"/>
                </a:schemeClr>
              </a:solidFill>
              <a:latin typeface="Calibri" panose="020F0502020204030204" pitchFamily="34" charset="0"/>
            </a:endParaRPr>
          </a:p>
          <a:p>
            <a:pPr lvl="1"/>
            <a:r>
              <a:rPr lang="en-US" dirty="0">
                <a:solidFill>
                  <a:schemeClr val="tx2">
                    <a:lumMod val="50000"/>
                  </a:schemeClr>
                </a:solidFill>
                <a:latin typeface="Calibri" panose="020F0502020204030204" pitchFamily="34" charset="0"/>
              </a:rPr>
              <a:t>Qualifying taxpayers will not be subject FBAR penalties, late filing penalties, accuracy penalties, information return </a:t>
            </a:r>
            <a:r>
              <a:rPr lang="en-US" dirty="0" smtClean="0">
                <a:solidFill>
                  <a:schemeClr val="tx2">
                    <a:lumMod val="50000"/>
                  </a:schemeClr>
                </a:solidFill>
                <a:latin typeface="Calibri" panose="020F0502020204030204" pitchFamily="34" charset="0"/>
              </a:rPr>
              <a:t>penalties.</a:t>
            </a:r>
            <a:endParaRPr lang="en-US" dirty="0">
              <a:solidFill>
                <a:schemeClr val="tx2">
                  <a:lumMod val="50000"/>
                </a:schemeClr>
              </a:solidFill>
              <a:latin typeface="Calibri" panose="020F0502020204030204" pitchFamily="34" charset="0"/>
            </a:endParaRPr>
          </a:p>
          <a:p>
            <a:pPr lvl="1"/>
            <a:r>
              <a:rPr lang="en-US" dirty="0">
                <a:solidFill>
                  <a:schemeClr val="tx2">
                    <a:lumMod val="50000"/>
                  </a:schemeClr>
                </a:solidFill>
                <a:latin typeface="Calibri" panose="020F0502020204030204" pitchFamily="34" charset="0"/>
              </a:rPr>
              <a:t>Qualifying taxpayers will be provided retroactive relief for failure to timely elect income deferral on certain foreign retirement accounts if otherwise permitted by applicable treaty.</a:t>
            </a:r>
          </a:p>
          <a:p>
            <a:pPr lvl="2"/>
            <a:r>
              <a:rPr lang="en-US" dirty="0">
                <a:solidFill>
                  <a:schemeClr val="tx2">
                    <a:lumMod val="50000"/>
                  </a:schemeClr>
                </a:solidFill>
                <a:latin typeface="Calibri" panose="020F0502020204030204" pitchFamily="34" charset="0"/>
              </a:rPr>
              <a:t>Generally Canadian retirement plans</a:t>
            </a:r>
          </a:p>
          <a:p>
            <a:pPr lvl="1"/>
            <a:endParaRPr lang="en-US" dirty="0">
              <a:solidFill>
                <a:schemeClr val="tx2">
                  <a:lumMod val="50000"/>
                </a:schemeClr>
              </a:solidFill>
              <a:latin typeface="Calibri" panose="020F0502020204030204" pitchFamily="34" charset="0"/>
            </a:endParaRPr>
          </a:p>
          <a:p>
            <a:pPr lvl="1"/>
            <a:r>
              <a:rPr lang="en-US" dirty="0">
                <a:solidFill>
                  <a:schemeClr val="tx2">
                    <a:lumMod val="50000"/>
                  </a:schemeClr>
                </a:solidFill>
                <a:latin typeface="Calibri" panose="020F0502020204030204" pitchFamily="34" charset="0"/>
              </a:rPr>
              <a:t>Covered taxpayers must:</a:t>
            </a:r>
          </a:p>
          <a:p>
            <a:pPr lvl="2"/>
            <a:r>
              <a:rPr lang="en-US" dirty="0">
                <a:solidFill>
                  <a:schemeClr val="tx2">
                    <a:lumMod val="50000"/>
                  </a:schemeClr>
                </a:solidFill>
                <a:latin typeface="Calibri" panose="020F0502020204030204" pitchFamily="34" charset="0"/>
              </a:rPr>
              <a:t>File amended or original tax returns for the past 3 years including all required information returns such as Form 5471, 3520, and 8938</a:t>
            </a:r>
          </a:p>
          <a:p>
            <a:pPr lvl="3"/>
            <a:r>
              <a:rPr lang="en-US" dirty="0">
                <a:solidFill>
                  <a:schemeClr val="tx2">
                    <a:lumMod val="50000"/>
                  </a:schemeClr>
                </a:solidFill>
                <a:latin typeface="Calibri" panose="020F0502020204030204" pitchFamily="34" charset="0"/>
              </a:rPr>
              <a:t>The full amount of the tax and interest due must be submitted with the </a:t>
            </a:r>
            <a:r>
              <a:rPr lang="en-US" dirty="0" smtClean="0">
                <a:solidFill>
                  <a:schemeClr val="tx2">
                    <a:lumMod val="50000"/>
                  </a:schemeClr>
                </a:solidFill>
                <a:latin typeface="Calibri" panose="020F0502020204030204" pitchFamily="34" charset="0"/>
              </a:rPr>
              <a:t>returns</a:t>
            </a:r>
          </a:p>
          <a:p>
            <a:pPr lvl="3"/>
            <a:r>
              <a:rPr lang="en-US" dirty="0" smtClean="0">
                <a:solidFill>
                  <a:schemeClr val="tx2">
                    <a:lumMod val="50000"/>
                  </a:schemeClr>
                </a:solidFill>
                <a:latin typeface="Calibri" panose="020F0502020204030204" pitchFamily="34" charset="0"/>
              </a:rPr>
              <a:t>The full amount of the 5% offshore penalty must also be submitted with the returns</a:t>
            </a:r>
          </a:p>
          <a:p>
            <a:pPr lvl="3"/>
            <a:r>
              <a:rPr lang="en-US" dirty="0" smtClean="0">
                <a:solidFill>
                  <a:schemeClr val="tx2">
                    <a:lumMod val="50000"/>
                  </a:schemeClr>
                </a:solidFill>
                <a:latin typeface="Calibri" panose="020F0502020204030204" pitchFamily="34" charset="0"/>
              </a:rPr>
              <a:t>There is no apparent provision for payment arrangements unlike under OVDP</a:t>
            </a:r>
          </a:p>
          <a:p>
            <a:pPr lvl="3"/>
            <a:r>
              <a:rPr lang="en-US" dirty="0" smtClean="0">
                <a:solidFill>
                  <a:schemeClr val="tx2">
                    <a:lumMod val="50000"/>
                  </a:schemeClr>
                </a:solidFill>
                <a:latin typeface="Calibri" panose="020F0502020204030204" pitchFamily="34" charset="0"/>
              </a:rPr>
              <a:t>If the taxpayer has PFICs the modified mark to market method of calculating tax is not available as it would be under the OVDP</a:t>
            </a:r>
            <a:endParaRPr lang="en-US" dirty="0">
              <a:solidFill>
                <a:schemeClr val="tx2">
                  <a:lumMod val="50000"/>
                </a:schemeClr>
              </a:solidFill>
              <a:latin typeface="Calibri" panose="020F0502020204030204" pitchFamily="34" charset="0"/>
            </a:endParaRPr>
          </a:p>
          <a:p>
            <a:pPr lvl="2"/>
            <a:r>
              <a:rPr lang="en-US" dirty="0">
                <a:solidFill>
                  <a:schemeClr val="tx2">
                    <a:lumMod val="50000"/>
                  </a:schemeClr>
                </a:solidFill>
                <a:latin typeface="Calibri" panose="020F0502020204030204" pitchFamily="34" charset="0"/>
              </a:rPr>
              <a:t>Electronically file 6 years of FBARs</a:t>
            </a:r>
          </a:p>
          <a:p>
            <a:pPr lvl="2"/>
            <a:r>
              <a:rPr lang="en-US" dirty="0">
                <a:solidFill>
                  <a:schemeClr val="tx2">
                    <a:lumMod val="50000"/>
                  </a:schemeClr>
                </a:solidFill>
                <a:latin typeface="Calibri" panose="020F0502020204030204" pitchFamily="34" charset="0"/>
              </a:rPr>
              <a:t>Complete the Certification by U.S. Person Residing </a:t>
            </a:r>
            <a:r>
              <a:rPr lang="en-US" dirty="0" smtClean="0">
                <a:solidFill>
                  <a:schemeClr val="tx2">
                    <a:lumMod val="50000"/>
                  </a:schemeClr>
                </a:solidFill>
                <a:latin typeface="Calibri" panose="020F0502020204030204" pitchFamily="34" charset="0"/>
              </a:rPr>
              <a:t>in the </a:t>
            </a:r>
            <a:r>
              <a:rPr lang="en-US" dirty="0">
                <a:solidFill>
                  <a:schemeClr val="tx2">
                    <a:lumMod val="50000"/>
                  </a:schemeClr>
                </a:solidFill>
                <a:latin typeface="Calibri" panose="020F0502020204030204" pitchFamily="34" charset="0"/>
              </a:rPr>
              <a:t>U.S. for </a:t>
            </a:r>
            <a:r>
              <a:rPr lang="en-US" dirty="0" smtClean="0">
                <a:solidFill>
                  <a:schemeClr val="tx2">
                    <a:lumMod val="50000"/>
                  </a:schemeClr>
                </a:solidFill>
                <a:latin typeface="Calibri" panose="020F0502020204030204" pitchFamily="34" charset="0"/>
              </a:rPr>
              <a:t>SDOP on a form provided by the IRS</a:t>
            </a:r>
            <a:endParaRPr lang="en-US" dirty="0">
              <a:solidFill>
                <a:schemeClr val="tx2">
                  <a:lumMod val="50000"/>
                </a:schemeClr>
              </a:solidFill>
              <a:latin typeface="Calibri" panose="020F0502020204030204" pitchFamily="34" charset="0"/>
            </a:endParaRPr>
          </a:p>
          <a:p>
            <a:pPr lvl="2"/>
            <a:r>
              <a:rPr lang="en-US" dirty="0">
                <a:solidFill>
                  <a:schemeClr val="tx2">
                    <a:lumMod val="50000"/>
                  </a:schemeClr>
                </a:solidFill>
                <a:latin typeface="Calibri" panose="020F0502020204030204" pitchFamily="34" charset="0"/>
              </a:rPr>
              <a:t>The Certification must include a statement that the failure to report all income, pay all tax, and submit all required information returns including FBARs was due to non-willful conduct</a:t>
            </a:r>
          </a:p>
          <a:p>
            <a:pPr lvl="2"/>
            <a:r>
              <a:rPr lang="en-US" dirty="0">
                <a:solidFill>
                  <a:schemeClr val="tx2">
                    <a:lumMod val="50000"/>
                  </a:schemeClr>
                </a:solidFill>
                <a:latin typeface="Calibri" panose="020F0502020204030204" pitchFamily="34" charset="0"/>
              </a:rPr>
              <a:t>The Certification must set fort “specific reasons” for the failure to report etc. </a:t>
            </a:r>
          </a:p>
          <a:p>
            <a:pPr lvl="1"/>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23</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1553" y="65314"/>
            <a:ext cx="1642640" cy="957263"/>
          </a:xfrm>
          <a:prstGeom prst="rect">
            <a:avLst/>
          </a:prstGeom>
        </p:spPr>
      </p:pic>
    </p:spTree>
    <p:extLst>
      <p:ext uri="{BB962C8B-B14F-4D97-AF65-F5344CB8AC3E}">
        <p14:creationId xmlns:p14="http://schemas.microsoft.com/office/powerpoint/2010/main" val="1952722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693" y="236764"/>
            <a:ext cx="8229600" cy="1232807"/>
          </a:xfrm>
        </p:spPr>
        <p:txBody>
          <a:bodyPr/>
          <a:lstStyle/>
          <a:p>
            <a:r>
              <a:rPr lang="en-US" sz="4000" dirty="0" smtClean="0"/>
              <a:t>SDOP: Calculating the</a:t>
            </a:r>
            <a:br>
              <a:rPr lang="en-US" sz="4000" dirty="0" smtClean="0"/>
            </a:br>
            <a:r>
              <a:rPr lang="en-US" sz="4000" dirty="0" smtClean="0"/>
              <a:t> 5% Penalty</a:t>
            </a:r>
            <a:endParaRPr lang="en-US" sz="4000" dirty="0"/>
          </a:p>
        </p:txBody>
      </p:sp>
      <p:sp>
        <p:nvSpPr>
          <p:cNvPr id="3" name="Content Placeholder 2"/>
          <p:cNvSpPr>
            <a:spLocks noGrp="1"/>
          </p:cNvSpPr>
          <p:nvPr>
            <p:ph idx="1"/>
          </p:nvPr>
        </p:nvSpPr>
        <p:spPr/>
        <p:txBody>
          <a:bodyPr>
            <a:normAutofit fontScale="70000" lnSpcReduction="20000"/>
          </a:bodyPr>
          <a:lstStyle/>
          <a:p>
            <a:r>
              <a:rPr lang="en-US" dirty="0" smtClean="0">
                <a:solidFill>
                  <a:schemeClr val="tx2">
                    <a:lumMod val="50000"/>
                  </a:schemeClr>
                </a:solidFill>
                <a:latin typeface="Calibri" panose="020F0502020204030204" pitchFamily="34" charset="0"/>
              </a:rPr>
              <a:t>The penalty is 5 </a:t>
            </a:r>
            <a:r>
              <a:rPr lang="en-US" dirty="0">
                <a:solidFill>
                  <a:schemeClr val="tx2">
                    <a:lumMod val="50000"/>
                  </a:schemeClr>
                </a:solidFill>
                <a:latin typeface="Calibri" panose="020F0502020204030204" pitchFamily="34" charset="0"/>
              </a:rPr>
              <a:t>percent of the highest aggregate balance/value of the taxpayer’s foreign financial assets that are subject to the miscellaneous offshore penalty during the years in the covered tax return period and the covered FBAR </a:t>
            </a:r>
            <a:r>
              <a:rPr lang="en-US" dirty="0" smtClean="0">
                <a:solidFill>
                  <a:schemeClr val="tx2">
                    <a:lumMod val="50000"/>
                  </a:schemeClr>
                </a:solidFill>
                <a:latin typeface="Calibri" panose="020F0502020204030204" pitchFamily="34" charset="0"/>
              </a:rPr>
              <a:t>period</a:t>
            </a:r>
          </a:p>
          <a:p>
            <a:r>
              <a:rPr lang="en-US" dirty="0" smtClean="0">
                <a:solidFill>
                  <a:schemeClr val="tx2">
                    <a:lumMod val="50000"/>
                  </a:schemeClr>
                </a:solidFill>
                <a:latin typeface="Calibri" panose="020F0502020204030204" pitchFamily="34" charset="0"/>
              </a:rPr>
              <a:t>The highest value is calculated using year end values</a:t>
            </a:r>
          </a:p>
          <a:p>
            <a:r>
              <a:rPr lang="en-US" dirty="0">
                <a:solidFill>
                  <a:schemeClr val="tx2">
                    <a:lumMod val="50000"/>
                  </a:schemeClr>
                </a:solidFill>
                <a:latin typeface="Calibri" panose="020F0502020204030204" pitchFamily="34" charset="0"/>
              </a:rPr>
              <a:t>A foreign financial asset is </a:t>
            </a:r>
            <a:r>
              <a:rPr lang="en-US" dirty="0" smtClean="0">
                <a:solidFill>
                  <a:schemeClr val="tx2">
                    <a:lumMod val="50000"/>
                  </a:schemeClr>
                </a:solidFill>
                <a:latin typeface="Calibri" panose="020F0502020204030204" pitchFamily="34" charset="0"/>
              </a:rPr>
              <a:t>included in </a:t>
            </a:r>
            <a:r>
              <a:rPr lang="en-US" dirty="0">
                <a:solidFill>
                  <a:schemeClr val="tx2">
                    <a:lumMod val="50000"/>
                  </a:schemeClr>
                </a:solidFill>
                <a:latin typeface="Calibri" panose="020F0502020204030204" pitchFamily="34" charset="0"/>
              </a:rPr>
              <a:t>a given year in the covered FBAR period if the asset should have been, but was not, reported on an </a:t>
            </a:r>
            <a:r>
              <a:rPr lang="en-US" dirty="0" smtClean="0">
                <a:solidFill>
                  <a:schemeClr val="tx2">
                    <a:lumMod val="50000"/>
                  </a:schemeClr>
                </a:solidFill>
                <a:latin typeface="Calibri" panose="020F0502020204030204" pitchFamily="34" charset="0"/>
              </a:rPr>
              <a:t>FBAR</a:t>
            </a:r>
          </a:p>
          <a:p>
            <a:r>
              <a:rPr lang="en-US" dirty="0">
                <a:solidFill>
                  <a:schemeClr val="tx2">
                    <a:lumMod val="50000"/>
                  </a:schemeClr>
                </a:solidFill>
                <a:latin typeface="Calibri" panose="020F0502020204030204" pitchFamily="34" charset="0"/>
              </a:rPr>
              <a:t>A foreign financial asset is subject to the 5-percent miscellaneous offshore penalty in a given year in the covered tax return period if the asset should have been, but was not, reported on a Form 8938 for that year</a:t>
            </a:r>
            <a:r>
              <a:rPr lang="en-US" dirty="0" smtClean="0">
                <a:solidFill>
                  <a:schemeClr val="tx2">
                    <a:lumMod val="50000"/>
                  </a:schemeClr>
                </a:solidFill>
                <a:latin typeface="Calibri" panose="020F0502020204030204" pitchFamily="34" charset="0"/>
              </a:rPr>
              <a:t>.</a:t>
            </a:r>
          </a:p>
          <a:p>
            <a:r>
              <a:rPr lang="en-US" dirty="0">
                <a:solidFill>
                  <a:schemeClr val="tx2">
                    <a:lumMod val="50000"/>
                  </a:schemeClr>
                </a:solidFill>
                <a:latin typeface="Calibri" panose="020F0502020204030204" pitchFamily="34" charset="0"/>
              </a:rPr>
              <a:t>A foreign financial asset is also subject to the 5-percent miscellaneous offshore penalty in a given year in the covered tax return period if the asset was properly reported for that year, but </a:t>
            </a:r>
            <a:r>
              <a:rPr lang="en-US" b="1" dirty="0">
                <a:solidFill>
                  <a:schemeClr val="tx2">
                    <a:lumMod val="50000"/>
                  </a:schemeClr>
                </a:solidFill>
                <a:latin typeface="Calibri" panose="020F0502020204030204" pitchFamily="34" charset="0"/>
              </a:rPr>
              <a:t>gross</a:t>
            </a:r>
            <a:r>
              <a:rPr lang="en-US" dirty="0">
                <a:solidFill>
                  <a:schemeClr val="tx2">
                    <a:lumMod val="50000"/>
                  </a:schemeClr>
                </a:solidFill>
                <a:latin typeface="Calibri" panose="020F0502020204030204" pitchFamily="34" charset="0"/>
              </a:rPr>
              <a:t> income in respect of the asset was not reported in that year</a:t>
            </a:r>
            <a:r>
              <a:rPr lang="en-US" dirty="0" smtClean="0">
                <a:solidFill>
                  <a:schemeClr val="tx2">
                    <a:lumMod val="50000"/>
                  </a:schemeClr>
                </a:solidFill>
                <a:latin typeface="Calibri" panose="020F0502020204030204" pitchFamily="34" charset="0"/>
              </a:rPr>
              <a:t>.</a:t>
            </a:r>
          </a:p>
          <a:p>
            <a:r>
              <a:rPr lang="en-US" dirty="0" smtClean="0">
                <a:solidFill>
                  <a:schemeClr val="tx2">
                    <a:lumMod val="50000"/>
                  </a:schemeClr>
                </a:solidFill>
                <a:latin typeface="Calibri" panose="020F0502020204030204" pitchFamily="34" charset="0"/>
              </a:rPr>
              <a:t>It does not appear to include non-income assets which would be considered “tainted” under OVDP because it was purchased with non-compliant assets</a:t>
            </a:r>
          </a:p>
          <a:p>
            <a:r>
              <a:rPr lang="en-US" dirty="0" smtClean="0">
                <a:solidFill>
                  <a:schemeClr val="tx2">
                    <a:lumMod val="50000"/>
                  </a:schemeClr>
                </a:solidFill>
                <a:latin typeface="Calibri" panose="020F0502020204030204" pitchFamily="34" charset="0"/>
              </a:rPr>
              <a:t>The literal language appears to include accounts over which the taxpayer had signatory authority, or which were otherwise not non-tax compliant.</a:t>
            </a:r>
          </a:p>
          <a:p>
            <a:pPr lvl="1"/>
            <a:r>
              <a:rPr lang="en-US" sz="2000" dirty="0" smtClean="0">
                <a:solidFill>
                  <a:schemeClr val="tx2">
                    <a:lumMod val="50000"/>
                  </a:schemeClr>
                </a:solidFill>
                <a:latin typeface="Calibri" panose="020F0502020204030204" pitchFamily="34" charset="0"/>
              </a:rPr>
              <a:t>This would seem unfair because the penalty base would then be broader than under OVDP</a:t>
            </a:r>
            <a:endParaRPr lang="en-US" sz="2000"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24</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563069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778" y="-1"/>
            <a:ext cx="8229600" cy="1526721"/>
          </a:xfrm>
        </p:spPr>
        <p:txBody>
          <a:bodyPr/>
          <a:lstStyle/>
          <a:p>
            <a:r>
              <a:rPr lang="en-US" sz="4800" dirty="0" smtClean="0"/>
              <a:t>What is Non-Willful </a:t>
            </a:r>
            <a:br>
              <a:rPr lang="en-US" sz="4800" dirty="0" smtClean="0"/>
            </a:br>
            <a:r>
              <a:rPr lang="en-US" sz="4800" dirty="0" smtClean="0"/>
              <a:t>Conduct?</a:t>
            </a:r>
            <a:endParaRPr lang="en-US" sz="4800" dirty="0"/>
          </a:p>
        </p:txBody>
      </p:sp>
      <p:sp>
        <p:nvSpPr>
          <p:cNvPr id="3" name="Content Placeholder 2"/>
          <p:cNvSpPr>
            <a:spLocks noGrp="1"/>
          </p:cNvSpPr>
          <p:nvPr>
            <p:ph idx="1"/>
          </p:nvPr>
        </p:nvSpPr>
        <p:spPr/>
        <p:txBody>
          <a:bodyPr>
            <a:normAutofit/>
          </a:bodyPr>
          <a:lstStyle/>
          <a:p>
            <a:r>
              <a:rPr lang="en-US" dirty="0" smtClean="0">
                <a:solidFill>
                  <a:schemeClr val="tx2">
                    <a:lumMod val="50000"/>
                  </a:schemeClr>
                </a:solidFill>
                <a:latin typeface="Calibri" panose="020F0502020204030204" pitchFamily="34" charset="0"/>
              </a:rPr>
              <a:t>Non-willful </a:t>
            </a:r>
            <a:r>
              <a:rPr lang="en-US" dirty="0">
                <a:solidFill>
                  <a:schemeClr val="tx2">
                    <a:lumMod val="50000"/>
                  </a:schemeClr>
                </a:solidFill>
                <a:latin typeface="Calibri" panose="020F0502020204030204" pitchFamily="34" charset="0"/>
              </a:rPr>
              <a:t>conduct is conduct that is due </a:t>
            </a:r>
            <a:r>
              <a:rPr lang="en-US" dirty="0" smtClean="0">
                <a:solidFill>
                  <a:schemeClr val="tx2">
                    <a:lumMod val="50000"/>
                  </a:schemeClr>
                </a:solidFill>
                <a:latin typeface="Calibri" panose="020F0502020204030204" pitchFamily="34" charset="0"/>
              </a:rPr>
              <a:t>to negligence</a:t>
            </a:r>
            <a:r>
              <a:rPr lang="en-US" dirty="0">
                <a:solidFill>
                  <a:schemeClr val="tx2">
                    <a:lumMod val="50000"/>
                  </a:schemeClr>
                </a:solidFill>
                <a:latin typeface="Calibri" panose="020F0502020204030204" pitchFamily="34" charset="0"/>
              </a:rPr>
              <a:t>, inadvertence, or </a:t>
            </a:r>
            <a:r>
              <a:rPr lang="en-US" dirty="0" smtClean="0">
                <a:solidFill>
                  <a:schemeClr val="tx2">
                    <a:lumMod val="50000"/>
                  </a:schemeClr>
                </a:solidFill>
                <a:latin typeface="Calibri" panose="020F0502020204030204" pitchFamily="34" charset="0"/>
              </a:rPr>
              <a:t>mistake; </a:t>
            </a:r>
            <a:r>
              <a:rPr lang="en-US" dirty="0">
                <a:solidFill>
                  <a:schemeClr val="tx2">
                    <a:lumMod val="50000"/>
                  </a:schemeClr>
                </a:solidFill>
                <a:latin typeface="Calibri" panose="020F0502020204030204" pitchFamily="34" charset="0"/>
              </a:rPr>
              <a:t>or conduct that is the result of a good faith misunderstanding of </a:t>
            </a:r>
            <a:r>
              <a:rPr lang="en-US" dirty="0" smtClean="0">
                <a:solidFill>
                  <a:schemeClr val="tx2">
                    <a:lumMod val="50000"/>
                  </a:schemeClr>
                </a:solidFill>
                <a:latin typeface="Calibri" panose="020F0502020204030204" pitchFamily="34" charset="0"/>
              </a:rPr>
              <a:t>the </a:t>
            </a:r>
            <a:r>
              <a:rPr lang="en-US" dirty="0">
                <a:solidFill>
                  <a:schemeClr val="tx2">
                    <a:lumMod val="50000"/>
                  </a:schemeClr>
                </a:solidFill>
                <a:latin typeface="Calibri" panose="020F0502020204030204" pitchFamily="34" charset="0"/>
              </a:rPr>
              <a:t>requirements of the law.</a:t>
            </a:r>
          </a:p>
          <a:p>
            <a:r>
              <a:rPr lang="en-US" dirty="0" smtClean="0">
                <a:solidFill>
                  <a:schemeClr val="tx2">
                    <a:lumMod val="50000"/>
                  </a:schemeClr>
                </a:solidFill>
                <a:latin typeface="Calibri" panose="020F0502020204030204" pitchFamily="34" charset="0"/>
              </a:rPr>
              <a:t>Failure </a:t>
            </a:r>
            <a:r>
              <a:rPr lang="en-US" dirty="0">
                <a:solidFill>
                  <a:schemeClr val="tx2">
                    <a:lumMod val="50000"/>
                  </a:schemeClr>
                </a:solidFill>
                <a:latin typeface="Calibri" panose="020F0502020204030204" pitchFamily="34" charset="0"/>
              </a:rPr>
              <a:t>to submit this statement, or submission of an incomplete or otherwise deficient statement, will result in returns being processed in the normal course without the benefit of the favorable terms of these procedures</a:t>
            </a:r>
            <a:r>
              <a:rPr lang="en-US" dirty="0" smtClean="0">
                <a:solidFill>
                  <a:schemeClr val="tx2">
                    <a:lumMod val="50000"/>
                  </a:schemeClr>
                </a:solidFill>
                <a:latin typeface="Calibri" panose="020F0502020204030204" pitchFamily="34" charset="0"/>
              </a:rPr>
              <a:t>.</a:t>
            </a:r>
          </a:p>
          <a:p>
            <a:r>
              <a:rPr lang="en-US" dirty="0" smtClean="0">
                <a:solidFill>
                  <a:schemeClr val="tx2">
                    <a:lumMod val="50000"/>
                  </a:schemeClr>
                </a:solidFill>
                <a:latin typeface="Calibri" panose="020F0502020204030204" pitchFamily="34" charset="0"/>
              </a:rPr>
              <a:t>In public statements IRS personnel have referred to “existing case law” as the standard for determining wilful conduct.</a:t>
            </a:r>
          </a:p>
          <a:p>
            <a:pPr lvl="1"/>
            <a:r>
              <a:rPr lang="en-US" i="1" dirty="0" smtClean="0">
                <a:solidFill>
                  <a:schemeClr val="tx2">
                    <a:lumMod val="50000"/>
                  </a:schemeClr>
                </a:solidFill>
                <a:latin typeface="Calibri" panose="020F0502020204030204" pitchFamily="34" charset="0"/>
              </a:rPr>
              <a:t>i.e. </a:t>
            </a:r>
            <a:r>
              <a:rPr lang="en-US" i="1" dirty="0" err="1" smtClean="0">
                <a:solidFill>
                  <a:schemeClr val="tx2">
                    <a:lumMod val="50000"/>
                  </a:schemeClr>
                </a:solidFill>
                <a:latin typeface="Calibri" panose="020F0502020204030204" pitchFamily="34" charset="0"/>
              </a:rPr>
              <a:t>Zwerner</a:t>
            </a:r>
            <a:r>
              <a:rPr lang="en-US" i="1" dirty="0" smtClean="0">
                <a:solidFill>
                  <a:schemeClr val="tx2">
                    <a:lumMod val="50000"/>
                  </a:schemeClr>
                </a:solidFill>
                <a:latin typeface="Calibri" panose="020F0502020204030204" pitchFamily="34" charset="0"/>
              </a:rPr>
              <a:t>, </a:t>
            </a:r>
            <a:r>
              <a:rPr lang="en-US" i="1" dirty="0" err="1" smtClean="0">
                <a:solidFill>
                  <a:schemeClr val="tx2">
                    <a:lumMod val="50000"/>
                  </a:schemeClr>
                </a:solidFill>
                <a:latin typeface="Calibri" panose="020F0502020204030204" pitchFamily="34" charset="0"/>
              </a:rPr>
              <a:t>Williams,and</a:t>
            </a:r>
            <a:r>
              <a:rPr lang="en-US" i="1" dirty="0" smtClean="0">
                <a:solidFill>
                  <a:schemeClr val="tx2">
                    <a:lumMod val="50000"/>
                  </a:schemeClr>
                </a:solidFill>
                <a:latin typeface="Calibri" panose="020F0502020204030204" pitchFamily="34" charset="0"/>
              </a:rPr>
              <a:t> McBride</a:t>
            </a:r>
          </a:p>
          <a:p>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25</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5007" y="118069"/>
            <a:ext cx="1642640" cy="957263"/>
          </a:xfrm>
          <a:prstGeom prst="rect">
            <a:avLst/>
          </a:prstGeom>
        </p:spPr>
      </p:pic>
    </p:spTree>
    <p:extLst>
      <p:ext uri="{BB962C8B-B14F-4D97-AF65-F5344CB8AC3E}">
        <p14:creationId xmlns:p14="http://schemas.microsoft.com/office/powerpoint/2010/main" val="28520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382"/>
            <a:ext cx="8229600" cy="1219200"/>
          </a:xfrm>
        </p:spPr>
        <p:txBody>
          <a:bodyPr/>
          <a:lstStyle/>
          <a:p>
            <a:pPr>
              <a:lnSpc>
                <a:spcPct val="100000"/>
              </a:lnSpc>
            </a:pPr>
            <a:r>
              <a:rPr lang="en-US" sz="4400" dirty="0" smtClean="0">
                <a:effectLst/>
                <a:cs typeface="Times New Roman" pitchFamily="18" charset="0"/>
              </a:rPr>
              <a:t>Malpractice Avoidance </a:t>
            </a:r>
            <a:br>
              <a:rPr lang="en-US" sz="4400" dirty="0" smtClean="0">
                <a:effectLst/>
                <a:cs typeface="Times New Roman" pitchFamily="18" charset="0"/>
              </a:rPr>
            </a:br>
            <a:r>
              <a:rPr lang="en-US" sz="4400" dirty="0" smtClean="0">
                <a:effectLst/>
                <a:cs typeface="Times New Roman" pitchFamily="18" charset="0"/>
              </a:rPr>
              <a:t>Tactics</a:t>
            </a:r>
            <a:endParaRPr lang="en-US" sz="4400" dirty="0">
              <a:effectLst/>
              <a:cs typeface="Times New Roman" pitchFamily="18" charset="0"/>
            </a:endParaRPr>
          </a:p>
        </p:txBody>
      </p:sp>
      <p:sp>
        <p:nvSpPr>
          <p:cNvPr id="3" name="Content Placeholder 2"/>
          <p:cNvSpPr>
            <a:spLocks noGrp="1"/>
          </p:cNvSpPr>
          <p:nvPr>
            <p:ph idx="1"/>
          </p:nvPr>
        </p:nvSpPr>
        <p:spPr/>
        <p:txBody>
          <a:bodyPr>
            <a:normAutofit/>
          </a:bodyPr>
          <a:lstStyle/>
          <a:p>
            <a:r>
              <a:rPr lang="en-US" dirty="0">
                <a:solidFill>
                  <a:schemeClr val="tx2">
                    <a:lumMod val="50000"/>
                  </a:schemeClr>
                </a:solidFill>
                <a:latin typeface="Calibri" pitchFamily="34" charset="0"/>
                <a:ea typeface="Calibri"/>
                <a:cs typeface="Times New Roman" pitchFamily="18" charset="0"/>
              </a:rPr>
              <a:t>Consider Circular 230 Section 10.34(d). </a:t>
            </a:r>
            <a:endParaRPr lang="en-US" dirty="0" smtClean="0">
              <a:solidFill>
                <a:schemeClr val="tx2">
                  <a:lumMod val="50000"/>
                </a:schemeClr>
              </a:solidFill>
              <a:latin typeface="Calibri" pitchFamily="34" charset="0"/>
              <a:ea typeface="Calibri"/>
              <a:cs typeface="Times New Roman" pitchFamily="18" charset="0"/>
            </a:endParaRPr>
          </a:p>
          <a:p>
            <a:pPr marL="0" indent="0">
              <a:buNone/>
            </a:pPr>
            <a:r>
              <a:rPr lang="en-US" sz="2000" dirty="0" smtClean="0">
                <a:solidFill>
                  <a:schemeClr val="tx2">
                    <a:lumMod val="50000"/>
                  </a:schemeClr>
                </a:solidFill>
                <a:latin typeface="Calibri" pitchFamily="34" charset="0"/>
                <a:ea typeface="Calibri"/>
                <a:cs typeface="Times New Roman" pitchFamily="18" charset="0"/>
              </a:rPr>
              <a:t>A </a:t>
            </a:r>
            <a:r>
              <a:rPr lang="en-US" sz="2000" dirty="0">
                <a:solidFill>
                  <a:schemeClr val="tx2">
                    <a:lumMod val="50000"/>
                  </a:schemeClr>
                </a:solidFill>
                <a:latin typeface="Calibri" pitchFamily="34" charset="0"/>
                <a:ea typeface="Calibri"/>
                <a:cs typeface="Times New Roman" pitchFamily="18" charset="0"/>
              </a:rPr>
              <a:t>practitioner may generally rely, in good faith and without verification, on information furnished by a client.  A practitioner may rely on information provided by a client in good faith. </a:t>
            </a:r>
            <a:endParaRPr lang="en-US" sz="2000" dirty="0" smtClean="0">
              <a:solidFill>
                <a:schemeClr val="tx2">
                  <a:lumMod val="50000"/>
                </a:schemeClr>
              </a:solidFill>
              <a:latin typeface="Calibri" pitchFamily="34" charset="0"/>
              <a:ea typeface="Calibri"/>
              <a:cs typeface="Times New Roman" pitchFamily="18" charset="0"/>
            </a:endParaRPr>
          </a:p>
          <a:p>
            <a:pPr marL="0" indent="0">
              <a:buNone/>
            </a:pPr>
            <a:r>
              <a:rPr lang="en-US" sz="2000" dirty="0" smtClean="0">
                <a:solidFill>
                  <a:schemeClr val="tx2">
                    <a:lumMod val="50000"/>
                  </a:schemeClr>
                </a:solidFill>
                <a:latin typeface="Calibri" pitchFamily="34" charset="0"/>
                <a:ea typeface="Calibri"/>
                <a:cs typeface="Times New Roman" pitchFamily="18" charset="0"/>
              </a:rPr>
              <a:t>However</a:t>
            </a:r>
            <a:r>
              <a:rPr lang="en-US" sz="2000" dirty="0">
                <a:solidFill>
                  <a:schemeClr val="tx2">
                    <a:lumMod val="50000"/>
                  </a:schemeClr>
                </a:solidFill>
                <a:latin typeface="Calibri" pitchFamily="34" charset="0"/>
                <a:ea typeface="Calibri"/>
                <a:cs typeface="Times New Roman" pitchFamily="18" charset="0"/>
              </a:rPr>
              <a:t>, a practitioner may not ignore the implications of any information provided to or actually known by the practitioner. If the information furnished by the client appears to be incorrect, inconsistent with other known facts, or incomplete, the practitioner is required to make further inquiry. Good faith reliance contemplates that a practitioner will make reasonable inquiries when a client provides information that implies possible participation in overseas </a:t>
            </a:r>
            <a:r>
              <a:rPr lang="en-US" sz="2000" dirty="0" smtClean="0">
                <a:solidFill>
                  <a:schemeClr val="tx2">
                    <a:lumMod val="50000"/>
                  </a:schemeClr>
                </a:solidFill>
                <a:latin typeface="Calibri" pitchFamily="34" charset="0"/>
                <a:ea typeface="Calibri"/>
                <a:cs typeface="Times New Roman" pitchFamily="18" charset="0"/>
              </a:rPr>
              <a:t>transactions/accounts </a:t>
            </a:r>
            <a:r>
              <a:rPr lang="en-US" sz="2000" dirty="0">
                <a:solidFill>
                  <a:schemeClr val="tx2">
                    <a:lumMod val="50000"/>
                  </a:schemeClr>
                </a:solidFill>
                <a:latin typeface="Calibri" pitchFamily="34" charset="0"/>
                <a:ea typeface="Calibri"/>
                <a:cs typeface="Times New Roman" pitchFamily="18" charset="0"/>
              </a:rPr>
              <a:t>subject to FBAR requirements</a:t>
            </a:r>
            <a:endParaRPr lang="en-US" sz="2000" dirty="0">
              <a:solidFill>
                <a:schemeClr val="tx2">
                  <a:lumMod val="50000"/>
                </a:schemeClr>
              </a:solidFill>
              <a:latin typeface="Calibri" pitchFamily="34"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26</a:t>
            </a:fld>
            <a:endParaRPr lang="en-US">
              <a:solidFill>
                <a:prstClr val="black">
                  <a:lumMod val="65000"/>
                  <a:lumOff val="35000"/>
                </a:prstClr>
              </a:solidFill>
            </a:endParaRPr>
          </a:p>
        </p:txBody>
      </p:sp>
    </p:spTree>
    <p:extLst>
      <p:ext uri="{BB962C8B-B14F-4D97-AF65-F5344CB8AC3E}">
        <p14:creationId xmlns:p14="http://schemas.microsoft.com/office/powerpoint/2010/main" val="316651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4800" dirty="0" smtClean="0"/>
              <a:t>Unknown</a:t>
            </a:r>
            <a:endParaRPr lang="en-US" sz="4800" dirty="0"/>
          </a:p>
        </p:txBody>
      </p:sp>
      <p:sp>
        <p:nvSpPr>
          <p:cNvPr id="3" name="Content Placeholder 2"/>
          <p:cNvSpPr>
            <a:spLocks noGrp="1"/>
          </p:cNvSpPr>
          <p:nvPr>
            <p:ph idx="1"/>
          </p:nvPr>
        </p:nvSpPr>
        <p:spPr/>
        <p:txBody>
          <a:bodyPr/>
          <a:lstStyle/>
          <a:p>
            <a:r>
              <a:rPr lang="en-US" sz="2800" dirty="0" smtClean="0">
                <a:solidFill>
                  <a:schemeClr val="tx2">
                    <a:lumMod val="50000"/>
                  </a:schemeClr>
                </a:solidFill>
                <a:latin typeface="Calibri" panose="020F0502020204030204" pitchFamily="34" charset="0"/>
              </a:rPr>
              <a:t>What level of scrutiny will be applied to streamlined filings?</a:t>
            </a:r>
          </a:p>
          <a:p>
            <a:pPr lvl="1"/>
            <a:r>
              <a:rPr lang="en-US" sz="1800" dirty="0">
                <a:solidFill>
                  <a:schemeClr val="tx2">
                    <a:lumMod val="50000"/>
                  </a:schemeClr>
                </a:solidFill>
                <a:latin typeface="Calibri" panose="020F0502020204030204" pitchFamily="34" charset="0"/>
              </a:rPr>
              <a:t>Returns submitted under either the Streamlined Foreign Offshore Procedures or the Streamlined Domestic Offshore Procedures will not be subject to IRS audit automatically, but they may be selected for audit under the existing audit selection processes applicable to any U.S. tax return and may also be subject to verification procedures in that the accuracy and completeness of submissions may be checked against information received from banks, financial advisors, and other </a:t>
            </a:r>
            <a:r>
              <a:rPr lang="en-US" sz="1800" dirty="0" smtClean="0">
                <a:solidFill>
                  <a:schemeClr val="tx2">
                    <a:lumMod val="50000"/>
                  </a:schemeClr>
                </a:solidFill>
                <a:latin typeface="Calibri" panose="020F0502020204030204" pitchFamily="34" charset="0"/>
              </a:rPr>
              <a:t>sources</a:t>
            </a:r>
          </a:p>
          <a:p>
            <a:pPr lvl="1"/>
            <a:r>
              <a:rPr lang="en-US" sz="1800" dirty="0" smtClean="0">
                <a:solidFill>
                  <a:schemeClr val="tx2">
                    <a:lumMod val="50000"/>
                  </a:schemeClr>
                </a:solidFill>
                <a:latin typeface="Calibri" panose="020F0502020204030204" pitchFamily="34" charset="0"/>
              </a:rPr>
              <a:t>IRS personnel have stated publicly that they will review EVERY certification of non-willfulness submitted and determine whether or not there should be further follow up.</a:t>
            </a:r>
          </a:p>
          <a:p>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27</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3171" y="109905"/>
            <a:ext cx="1642640" cy="957263"/>
          </a:xfrm>
          <a:prstGeom prst="rect">
            <a:avLst/>
          </a:prstGeom>
        </p:spPr>
      </p:pic>
    </p:spTree>
    <p:extLst>
      <p:ext uri="{BB962C8B-B14F-4D97-AF65-F5344CB8AC3E}">
        <p14:creationId xmlns:p14="http://schemas.microsoft.com/office/powerpoint/2010/main" val="1431139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 y="-400050"/>
            <a:ext cx="8229600" cy="1600200"/>
          </a:xfrm>
        </p:spPr>
        <p:txBody>
          <a:bodyPr/>
          <a:lstStyle/>
          <a:p>
            <a:r>
              <a:rPr lang="en-US" sz="4200" dirty="0" smtClean="0"/>
              <a:t>Transitional Relief: Eligibility</a:t>
            </a:r>
            <a:endParaRPr lang="en-US" sz="42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Taxpayers who are “currently participating” in OVDP may elect transitional treatment.</a:t>
            </a:r>
          </a:p>
          <a:p>
            <a:pPr lvl="1"/>
            <a:r>
              <a:rPr lang="en-US" dirty="0" smtClean="0">
                <a:solidFill>
                  <a:schemeClr val="tx2">
                    <a:lumMod val="50000"/>
                  </a:schemeClr>
                </a:solidFill>
                <a:latin typeface="Calibri" panose="020F0502020204030204" pitchFamily="34" charset="0"/>
              </a:rPr>
              <a:t>Only those taxpayers who before July 1, 2014 had mailed their full voluntary disclosure letter, and attachments</a:t>
            </a:r>
          </a:p>
          <a:p>
            <a:pPr lvl="1"/>
            <a:r>
              <a:rPr lang="en-US" dirty="0" smtClean="0">
                <a:solidFill>
                  <a:schemeClr val="tx2">
                    <a:lumMod val="50000"/>
                  </a:schemeClr>
                </a:solidFill>
                <a:latin typeface="Calibri" panose="020F0502020204030204" pitchFamily="34" charset="0"/>
              </a:rPr>
              <a:t>Taxpayers who already had received a fully executed Form 906 are not eligible</a:t>
            </a:r>
          </a:p>
          <a:p>
            <a:pPr lvl="1"/>
            <a:r>
              <a:rPr lang="en-US" dirty="0" smtClean="0">
                <a:solidFill>
                  <a:schemeClr val="tx2">
                    <a:lumMod val="50000"/>
                  </a:schemeClr>
                </a:solidFill>
                <a:latin typeface="Calibri" panose="020F0502020204030204" pitchFamily="34" charset="0"/>
              </a:rPr>
              <a:t>Taxpayers who opted out of OVDP, but not yet received a letter starting an exam, and a Notice 609 are eligible.</a:t>
            </a:r>
          </a:p>
          <a:p>
            <a:pPr lvl="1"/>
            <a:r>
              <a:rPr lang="en-US" dirty="0" smtClean="0">
                <a:solidFill>
                  <a:schemeClr val="tx2">
                    <a:lumMod val="50000"/>
                  </a:schemeClr>
                </a:solidFill>
                <a:latin typeface="Calibri" panose="020F0502020204030204" pitchFamily="34" charset="0"/>
              </a:rPr>
              <a:t>Taxpayers who had been removed from OVDP by the IRS are not eligible</a:t>
            </a:r>
          </a:p>
          <a:p>
            <a:pPr lvl="1"/>
            <a:r>
              <a:rPr lang="en-US" dirty="0">
                <a:solidFill>
                  <a:schemeClr val="tx2">
                    <a:lumMod val="50000"/>
                  </a:schemeClr>
                </a:solidFill>
                <a:latin typeface="Calibri" panose="020F0502020204030204" pitchFamily="34" charset="0"/>
              </a:rPr>
              <a:t>Taxpayers must meet the eligibility </a:t>
            </a:r>
            <a:r>
              <a:rPr lang="en-US" dirty="0" smtClean="0">
                <a:solidFill>
                  <a:schemeClr val="tx2">
                    <a:lumMod val="50000"/>
                  </a:schemeClr>
                </a:solidFill>
                <a:latin typeface="Calibri" panose="020F0502020204030204" pitchFamily="34" charset="0"/>
              </a:rPr>
              <a:t>requirements </a:t>
            </a:r>
            <a:r>
              <a:rPr lang="en-US" dirty="0">
                <a:solidFill>
                  <a:schemeClr val="tx2">
                    <a:lumMod val="50000"/>
                  </a:schemeClr>
                </a:solidFill>
                <a:latin typeface="Calibri" panose="020F0502020204030204" pitchFamily="34" charset="0"/>
              </a:rPr>
              <a:t>of either the SFOP or the SDOP</a:t>
            </a:r>
          </a:p>
          <a:p>
            <a:pPr lvl="1"/>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28</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515" y="77248"/>
            <a:ext cx="1642640" cy="957263"/>
          </a:xfrm>
          <a:prstGeom prst="rect">
            <a:avLst/>
          </a:prstGeom>
        </p:spPr>
      </p:pic>
    </p:spTree>
    <p:extLst>
      <p:ext uri="{BB962C8B-B14F-4D97-AF65-F5344CB8AC3E}">
        <p14:creationId xmlns:p14="http://schemas.microsoft.com/office/powerpoint/2010/main" val="35306005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286"/>
            <a:ext cx="7935686" cy="1306285"/>
          </a:xfrm>
        </p:spPr>
        <p:txBody>
          <a:bodyPr/>
          <a:lstStyle/>
          <a:p>
            <a:r>
              <a:rPr lang="en-US" sz="4400" dirty="0" smtClean="0"/>
              <a:t>Transitional Relief:</a:t>
            </a:r>
            <a:br>
              <a:rPr lang="en-US" sz="4400" dirty="0" smtClean="0"/>
            </a:br>
            <a:r>
              <a:rPr lang="en-US" sz="4400" dirty="0" smtClean="0"/>
              <a:t> Benefits</a:t>
            </a:r>
            <a:endParaRPr lang="en-US" sz="44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Allows for two bites at the apple. Taxpayers who do not receive transitional treatment remain in the OVDP, and will either receive the “normal” OVDP penalty, or still have the opportunity to opt-out of the OVDP entirely.</a:t>
            </a:r>
          </a:p>
          <a:p>
            <a:r>
              <a:rPr lang="en-US" dirty="0" smtClean="0">
                <a:solidFill>
                  <a:schemeClr val="tx2">
                    <a:lumMod val="50000"/>
                  </a:schemeClr>
                </a:solidFill>
                <a:latin typeface="Calibri" panose="020F0502020204030204" pitchFamily="34" charset="0"/>
              </a:rPr>
              <a:t>Unlike other taxpayers who must elect between streamlined or OVDP under transitional relief a taxpayer may remain in OVDP, but obtain the benefit of the streamlined penalty</a:t>
            </a:r>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29</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1675697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Transitional Relief: </a:t>
            </a:r>
            <a:br>
              <a:rPr lang="en-US" sz="4400" dirty="0" smtClean="0"/>
            </a:br>
            <a:r>
              <a:rPr lang="en-US" sz="4400" dirty="0" smtClean="0"/>
              <a:t>Penalty Structure</a:t>
            </a:r>
            <a:endParaRPr lang="en-US" sz="4400" dirty="0"/>
          </a:p>
        </p:txBody>
      </p:sp>
      <p:sp>
        <p:nvSpPr>
          <p:cNvPr id="3" name="Content Placeholder 2"/>
          <p:cNvSpPr>
            <a:spLocks noGrp="1"/>
          </p:cNvSpPr>
          <p:nvPr>
            <p:ph idx="1"/>
          </p:nvPr>
        </p:nvSpPr>
        <p:spPr/>
        <p:txBody>
          <a:bodyPr>
            <a:normAutofit/>
          </a:bodyPr>
          <a:lstStyle/>
          <a:p>
            <a:r>
              <a:rPr lang="en-US" dirty="0" smtClean="0">
                <a:solidFill>
                  <a:schemeClr val="tx2">
                    <a:lumMod val="50000"/>
                  </a:schemeClr>
                </a:solidFill>
                <a:latin typeface="Calibri" panose="020F0502020204030204" pitchFamily="34" charset="0"/>
              </a:rPr>
              <a:t>No offshore penalty, or a 5 percent penalty depending upon whether the taxpayer qualifies under the SDOP, or SFOP</a:t>
            </a:r>
          </a:p>
          <a:p>
            <a:r>
              <a:rPr lang="en-US" dirty="0" smtClean="0">
                <a:solidFill>
                  <a:schemeClr val="tx2">
                    <a:lumMod val="50000"/>
                  </a:schemeClr>
                </a:solidFill>
                <a:latin typeface="Calibri" panose="020F0502020204030204" pitchFamily="34" charset="0"/>
              </a:rPr>
              <a:t>The 20% accuracy penalty continues to apply</a:t>
            </a:r>
          </a:p>
          <a:p>
            <a:r>
              <a:rPr lang="en-US" dirty="0" smtClean="0">
                <a:solidFill>
                  <a:schemeClr val="tx2">
                    <a:lumMod val="50000"/>
                  </a:schemeClr>
                </a:solidFill>
                <a:latin typeface="Calibri" panose="020F0502020204030204" pitchFamily="34" charset="0"/>
              </a:rPr>
              <a:t>Failure to file, and failure to pay penalties continue to apply</a:t>
            </a:r>
          </a:p>
          <a:p>
            <a:r>
              <a:rPr lang="en-US" dirty="0" smtClean="0">
                <a:solidFill>
                  <a:schemeClr val="tx2">
                    <a:lumMod val="50000"/>
                  </a:schemeClr>
                </a:solidFill>
                <a:latin typeface="Calibri" panose="020F0502020204030204" pitchFamily="34" charset="0"/>
              </a:rPr>
              <a:t>The 8 year disclosure period remains the same</a:t>
            </a:r>
          </a:p>
          <a:p>
            <a:r>
              <a:rPr lang="en-US" dirty="0" smtClean="0">
                <a:solidFill>
                  <a:schemeClr val="tx2">
                    <a:lumMod val="50000"/>
                  </a:schemeClr>
                </a:solidFill>
                <a:latin typeface="Calibri" panose="020F0502020204030204" pitchFamily="34" charset="0"/>
              </a:rPr>
              <a:t>Protection from criminal prosecution continues to apply</a:t>
            </a:r>
          </a:p>
          <a:p>
            <a:r>
              <a:rPr lang="en-US" dirty="0" smtClean="0">
                <a:solidFill>
                  <a:schemeClr val="tx2">
                    <a:lumMod val="50000"/>
                  </a:schemeClr>
                </a:solidFill>
                <a:latin typeface="Calibri" panose="020F0502020204030204" pitchFamily="34" charset="0"/>
              </a:rPr>
              <a:t>Payment of tax is still due for all 8 years</a:t>
            </a:r>
          </a:p>
          <a:p>
            <a:r>
              <a:rPr lang="en-US" dirty="0" smtClean="0">
                <a:solidFill>
                  <a:schemeClr val="tx2">
                    <a:lumMod val="50000"/>
                  </a:schemeClr>
                </a:solidFill>
                <a:latin typeface="Calibri" panose="020F0502020204030204" pitchFamily="34" charset="0"/>
              </a:rPr>
              <a:t>The alternative mark to mark PFIC calculations are available (unlike “regular” SDOP or SFOP)</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30</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7857" y="101741"/>
            <a:ext cx="1642640" cy="957263"/>
          </a:xfrm>
          <a:prstGeom prst="rect">
            <a:avLst/>
          </a:prstGeom>
        </p:spPr>
      </p:pic>
    </p:spTree>
    <p:extLst>
      <p:ext uri="{BB962C8B-B14F-4D97-AF65-F5344CB8AC3E}">
        <p14:creationId xmlns:p14="http://schemas.microsoft.com/office/powerpoint/2010/main" val="713437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220436"/>
            <a:ext cx="8229600" cy="1224642"/>
          </a:xfrm>
        </p:spPr>
        <p:txBody>
          <a:bodyPr/>
          <a:lstStyle/>
          <a:p>
            <a:r>
              <a:rPr lang="en-US" sz="4000" dirty="0" smtClean="0"/>
              <a:t>Obtaining Transitional</a:t>
            </a:r>
            <a:br>
              <a:rPr lang="en-US" sz="4000" dirty="0" smtClean="0"/>
            </a:br>
            <a:r>
              <a:rPr lang="en-US" sz="4000" dirty="0" smtClean="0"/>
              <a:t> Relief</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2">
                    <a:lumMod val="50000"/>
                  </a:schemeClr>
                </a:solidFill>
                <a:latin typeface="Calibri" panose="020F0502020204030204" pitchFamily="34" charset="0"/>
              </a:rPr>
              <a:t>Opt-out of the OVDP is not required</a:t>
            </a:r>
          </a:p>
          <a:p>
            <a:r>
              <a:rPr lang="en-US" dirty="0" smtClean="0">
                <a:solidFill>
                  <a:schemeClr val="tx2">
                    <a:lumMod val="50000"/>
                  </a:schemeClr>
                </a:solidFill>
                <a:latin typeface="Calibri" panose="020F0502020204030204" pitchFamily="34" charset="0"/>
              </a:rPr>
              <a:t>All submissions which are required under OVDP must still be provided</a:t>
            </a:r>
          </a:p>
          <a:p>
            <a:r>
              <a:rPr lang="en-US" dirty="0" smtClean="0">
                <a:solidFill>
                  <a:schemeClr val="tx2">
                    <a:lumMod val="50000"/>
                  </a:schemeClr>
                </a:solidFill>
                <a:latin typeface="Calibri" panose="020F0502020204030204" pitchFamily="34" charset="0"/>
              </a:rPr>
              <a:t>A certification of non-willfulness in the same form as would be submitted under SFOP or SDOP must be submitted</a:t>
            </a:r>
          </a:p>
          <a:p>
            <a:r>
              <a:rPr lang="en-US" dirty="0" smtClean="0">
                <a:solidFill>
                  <a:schemeClr val="tx2">
                    <a:lumMod val="50000"/>
                  </a:schemeClr>
                </a:solidFill>
                <a:latin typeface="Calibri" panose="020F0502020204030204" pitchFamily="34" charset="0"/>
              </a:rPr>
              <a:t>Every request for transitional relief will be reviewed to determine eligibility including the non-willfulness certification</a:t>
            </a:r>
          </a:p>
          <a:p>
            <a:r>
              <a:rPr lang="en-US" dirty="0" smtClean="0">
                <a:solidFill>
                  <a:schemeClr val="tx2">
                    <a:lumMod val="50000"/>
                  </a:schemeClr>
                </a:solidFill>
                <a:latin typeface="Calibri" panose="020F0502020204030204" pitchFamily="34" charset="0"/>
              </a:rPr>
              <a:t>The case will be reviewed by the examiner, and the examiner’s manager</a:t>
            </a:r>
          </a:p>
          <a:p>
            <a:r>
              <a:rPr lang="en-US" dirty="0" smtClean="0">
                <a:solidFill>
                  <a:schemeClr val="tx2">
                    <a:lumMod val="50000"/>
                  </a:schemeClr>
                </a:solidFill>
                <a:latin typeface="Calibri" panose="020F0502020204030204" pitchFamily="34" charset="0"/>
              </a:rPr>
              <a:t>Some cases will be reviewed by a “central committee” for consistency</a:t>
            </a:r>
          </a:p>
          <a:p>
            <a:r>
              <a:rPr lang="en-US" dirty="0" smtClean="0">
                <a:solidFill>
                  <a:schemeClr val="tx2">
                    <a:lumMod val="50000"/>
                  </a:schemeClr>
                </a:solidFill>
                <a:latin typeface="Calibri" panose="020F0502020204030204" pitchFamily="34" charset="0"/>
              </a:rPr>
              <a:t>There are no appeal rights from a determination that transitional relief is unavailable</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31</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25604995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Clarifications &amp; </a:t>
            </a:r>
            <a:br>
              <a:rPr lang="en-US" sz="4400" dirty="0" smtClean="0"/>
            </a:br>
            <a:r>
              <a:rPr lang="en-US" sz="4400" dirty="0" smtClean="0"/>
              <a:t>Modifications to OVDP</a:t>
            </a:r>
            <a:endParaRPr lang="en-US" sz="4400" dirty="0"/>
          </a:p>
        </p:txBody>
      </p:sp>
      <p:sp>
        <p:nvSpPr>
          <p:cNvPr id="3" name="Content Placeholder 2"/>
          <p:cNvSpPr>
            <a:spLocks noGrp="1"/>
          </p:cNvSpPr>
          <p:nvPr>
            <p:ph idx="1"/>
          </p:nvPr>
        </p:nvSpPr>
        <p:spPr/>
        <p:txBody>
          <a:bodyPr>
            <a:normAutofit fontScale="92500" lnSpcReduction="20000"/>
          </a:bodyPr>
          <a:lstStyle/>
          <a:p>
            <a:r>
              <a:rPr lang="en-US" dirty="0" smtClean="0">
                <a:solidFill>
                  <a:schemeClr val="tx2">
                    <a:lumMod val="50000"/>
                  </a:schemeClr>
                </a:solidFill>
                <a:latin typeface="Calibri" panose="020F0502020204030204" pitchFamily="34" charset="0"/>
              </a:rPr>
              <a:t>FAQ 32, 33, 35, and 36 previously provided that if there was any amount of unreported  income from an account (or a non-financial asset) it had to be included in the penalty base. Now the reference is to GROSS income. This is consistent with IRS practice.</a:t>
            </a:r>
          </a:p>
          <a:p>
            <a:pPr lvl="1"/>
            <a:r>
              <a:rPr lang="en-US" dirty="0" smtClean="0">
                <a:solidFill>
                  <a:schemeClr val="tx2">
                    <a:lumMod val="50000"/>
                  </a:schemeClr>
                </a:solidFill>
                <a:latin typeface="Calibri" panose="020F0502020204030204" pitchFamily="34" charset="0"/>
              </a:rPr>
              <a:t>Example. Foreign account generates interest of $1,000, but charges fees of $1,500. The account is included in the penalty base.</a:t>
            </a:r>
          </a:p>
          <a:p>
            <a:r>
              <a:rPr lang="en-US" dirty="0" smtClean="0">
                <a:solidFill>
                  <a:schemeClr val="tx2">
                    <a:lumMod val="50000"/>
                  </a:schemeClr>
                </a:solidFill>
                <a:latin typeface="Calibri" panose="020F0502020204030204" pitchFamily="34" charset="0"/>
              </a:rPr>
              <a:t>FAQ 50 previously provided that in “no circumstances” will a taxpayer pay more under OVDP than outside of the OVDP.  This has been modified so that the comparison is for all years in the disclosure period, thus making a comparison without regard to the fact that outside of the OVDP the statute of limitations could limit the amounts due.</a:t>
            </a:r>
          </a:p>
          <a:p>
            <a:r>
              <a:rPr lang="en-US" dirty="0" smtClean="0">
                <a:solidFill>
                  <a:schemeClr val="tx2">
                    <a:lumMod val="50000"/>
                  </a:schemeClr>
                </a:solidFill>
                <a:latin typeface="Calibri" panose="020F0502020204030204" pitchFamily="34" charset="0"/>
              </a:rPr>
              <a:t>FAQ 35.1 prohibits applying valuation discounts such as a marketability discount, or minority interest discount to assets held through entities, or holding as a tenant in common</a:t>
            </a:r>
            <a:endParaRPr lang="en-US" dirty="0">
              <a:solidFill>
                <a:schemeClr val="tx2">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32</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17553968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Clarifications </a:t>
            </a:r>
            <a:r>
              <a:rPr lang="en-US" sz="4400" dirty="0" smtClean="0"/>
              <a:t>&amp;</a:t>
            </a:r>
            <a:br>
              <a:rPr lang="en-US" sz="4400" dirty="0" smtClean="0"/>
            </a:br>
            <a:r>
              <a:rPr lang="en-US" sz="4400" dirty="0" smtClean="0"/>
              <a:t> </a:t>
            </a:r>
            <a:r>
              <a:rPr lang="en-US" sz="4400" dirty="0"/>
              <a:t>Modifications to </a:t>
            </a:r>
            <a:r>
              <a:rPr lang="en-US" sz="4400" dirty="0" smtClean="0"/>
              <a:t>OVDP (Cont.)</a:t>
            </a:r>
            <a:endParaRPr lang="en-US" sz="4400" dirty="0"/>
          </a:p>
        </p:txBody>
      </p:sp>
      <p:sp>
        <p:nvSpPr>
          <p:cNvPr id="3" name="Content Placeholder 2"/>
          <p:cNvSpPr>
            <a:spLocks noGrp="1"/>
          </p:cNvSpPr>
          <p:nvPr>
            <p:ph idx="1"/>
          </p:nvPr>
        </p:nvSpPr>
        <p:spPr/>
        <p:txBody>
          <a:bodyPr>
            <a:normAutofit fontScale="85000" lnSpcReduction="10000"/>
          </a:bodyPr>
          <a:lstStyle/>
          <a:p>
            <a:r>
              <a:rPr lang="en-US" dirty="0" smtClean="0">
                <a:solidFill>
                  <a:schemeClr val="tx2">
                    <a:lumMod val="50000"/>
                  </a:schemeClr>
                </a:solidFill>
                <a:latin typeface="Calibri" panose="020F0502020204030204" pitchFamily="34" charset="0"/>
              </a:rPr>
              <a:t>Estate and gift tax returns must be included with a submission where appropriate. FAQ 25</a:t>
            </a:r>
          </a:p>
          <a:p>
            <a:r>
              <a:rPr lang="en-US" dirty="0" smtClean="0">
                <a:solidFill>
                  <a:schemeClr val="tx2">
                    <a:lumMod val="50000"/>
                  </a:schemeClr>
                </a:solidFill>
                <a:latin typeface="Calibri" panose="020F0502020204030204" pitchFamily="34" charset="0"/>
              </a:rPr>
              <a:t>If a taxpayer is having difficulty obtaining foreign records she must “carefully document” this problem. For phone conversations the date, time, and duration of the call should be recorded, along with the full name of the employee at the FFI. The documentation should be provided to the IRS. FAQ 30.</a:t>
            </a:r>
          </a:p>
          <a:p>
            <a:r>
              <a:rPr lang="en-US" dirty="0" smtClean="0">
                <a:solidFill>
                  <a:schemeClr val="tx2">
                    <a:lumMod val="50000"/>
                  </a:schemeClr>
                </a:solidFill>
                <a:latin typeface="Calibri" panose="020F0502020204030204" pitchFamily="34" charset="0"/>
              </a:rPr>
              <a:t>Copies of all account statements must be submitted without regard to the size of the account. Previously only taxpayers with an aggregate balance of $500,000 or more were required to submit the statements. FAQ 25</a:t>
            </a:r>
          </a:p>
          <a:p>
            <a:r>
              <a:rPr lang="en-US" dirty="0" smtClean="0">
                <a:solidFill>
                  <a:schemeClr val="tx2">
                    <a:lumMod val="50000"/>
                  </a:schemeClr>
                </a:solidFill>
                <a:latin typeface="Calibri" panose="020F0502020204030204" pitchFamily="34" charset="0"/>
              </a:rPr>
              <a:t>The 27.5% offshore penalty must be tendered at the time of submission of the full package. FAQ 25.11</a:t>
            </a:r>
          </a:p>
          <a:p>
            <a:r>
              <a:rPr lang="en-US" dirty="0" smtClean="0">
                <a:solidFill>
                  <a:schemeClr val="tx2">
                    <a:lumMod val="50000"/>
                  </a:schemeClr>
                </a:solidFill>
                <a:latin typeface="Calibri" panose="020F0502020204030204" pitchFamily="34" charset="0"/>
              </a:rPr>
              <a:t>Statement on Abandoned </a:t>
            </a:r>
            <a:r>
              <a:rPr lang="en-US" dirty="0">
                <a:solidFill>
                  <a:schemeClr val="tx2">
                    <a:lumMod val="50000"/>
                  </a:schemeClr>
                </a:solidFill>
                <a:latin typeface="Calibri" panose="020F0502020204030204" pitchFamily="34" charset="0"/>
              </a:rPr>
              <a:t>E</a:t>
            </a:r>
            <a:r>
              <a:rPr lang="en-US" dirty="0" smtClean="0">
                <a:solidFill>
                  <a:schemeClr val="tx2">
                    <a:lumMod val="50000"/>
                  </a:schemeClr>
                </a:solidFill>
                <a:latin typeface="Calibri" panose="020F0502020204030204" pitchFamily="34" charset="0"/>
              </a:rPr>
              <a:t>ntities is required at the time of the submission of the full package. FAQ 25.10. The form requires certification that the entity was already dissolved at the time the form is signed. </a:t>
            </a:r>
          </a:p>
          <a:p>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33</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5007" y="0"/>
            <a:ext cx="1642640" cy="957263"/>
          </a:xfrm>
          <a:prstGeom prst="rect">
            <a:avLst/>
          </a:prstGeom>
        </p:spPr>
      </p:pic>
    </p:spTree>
    <p:extLst>
      <p:ext uri="{BB962C8B-B14F-4D97-AF65-F5344CB8AC3E}">
        <p14:creationId xmlns:p14="http://schemas.microsoft.com/office/powerpoint/2010/main" val="12378891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Electronic Submissions </a:t>
            </a:r>
            <a:br>
              <a:rPr lang="en-US" sz="4000" dirty="0" smtClean="0"/>
            </a:br>
            <a:r>
              <a:rPr lang="en-US" sz="4000" dirty="0" smtClean="0"/>
              <a:t>Limited: FAQ 25.2</a:t>
            </a:r>
            <a:endParaRPr lang="en-US" sz="4000" dirty="0"/>
          </a:p>
        </p:txBody>
      </p:sp>
      <p:sp>
        <p:nvSpPr>
          <p:cNvPr id="3" name="Content Placeholder 2"/>
          <p:cNvSpPr>
            <a:spLocks noGrp="1"/>
          </p:cNvSpPr>
          <p:nvPr>
            <p:ph idx="1"/>
          </p:nvPr>
        </p:nvSpPr>
        <p:spPr/>
        <p:txBody>
          <a:bodyPr/>
          <a:lstStyle/>
          <a:p>
            <a:r>
              <a:rPr lang="en-US" dirty="0" smtClean="0">
                <a:solidFill>
                  <a:schemeClr val="tx2">
                    <a:lumMod val="50000"/>
                  </a:schemeClr>
                </a:solidFill>
                <a:latin typeface="Calibri" panose="020F0502020204030204" pitchFamily="34" charset="0"/>
              </a:rPr>
              <a:t>Only professional firms with “established record retention polices” may submit documents on a CD or flash drive. Everyone else must submit paper documentation.</a:t>
            </a:r>
          </a:p>
          <a:p>
            <a:r>
              <a:rPr lang="en-US" dirty="0" smtClean="0">
                <a:solidFill>
                  <a:schemeClr val="tx2">
                    <a:lumMod val="50000"/>
                  </a:schemeClr>
                </a:solidFill>
                <a:latin typeface="Calibri" panose="020F0502020204030204" pitchFamily="34" charset="0"/>
              </a:rPr>
              <a:t>Firms must submit on paper an original signed “Agreement for Digital Submission of OVDP Documentation.”</a:t>
            </a:r>
          </a:p>
          <a:p>
            <a:r>
              <a:rPr lang="en-US" dirty="0" smtClean="0">
                <a:solidFill>
                  <a:schemeClr val="tx2">
                    <a:lumMod val="50000"/>
                  </a:schemeClr>
                </a:solidFill>
                <a:latin typeface="Calibri" panose="020F0502020204030204" pitchFamily="34" charset="0"/>
              </a:rPr>
              <a:t>The agreement provides that the firm will retain all “original client documents required for the OVDP” for a minimum of two years, and to promptly provide them to the IRS upon request.</a:t>
            </a:r>
          </a:p>
          <a:p>
            <a:endParaRPr lang="en-US" dirty="0" smtClean="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34</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Tree>
    <p:extLst>
      <p:ext uri="{BB962C8B-B14F-4D97-AF65-F5344CB8AC3E}">
        <p14:creationId xmlns:p14="http://schemas.microsoft.com/office/powerpoint/2010/main" val="25555946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329"/>
            <a:ext cx="8229600" cy="1600200"/>
          </a:xfrm>
        </p:spPr>
        <p:txBody>
          <a:bodyPr/>
          <a:lstStyle/>
          <a:p>
            <a:r>
              <a:rPr lang="en-US" sz="4000" dirty="0" smtClean="0"/>
              <a:t>Pre-Clearance Letters Require </a:t>
            </a:r>
            <a:br>
              <a:rPr lang="en-US" sz="4000" dirty="0" smtClean="0"/>
            </a:br>
            <a:r>
              <a:rPr lang="en-US" sz="4000" dirty="0" smtClean="0"/>
              <a:t>More Information than Before</a:t>
            </a:r>
            <a:endParaRPr lang="en-US" sz="4000" dirty="0"/>
          </a:p>
        </p:txBody>
      </p:sp>
      <p:sp>
        <p:nvSpPr>
          <p:cNvPr id="3" name="Content Placeholder 2"/>
          <p:cNvSpPr>
            <a:spLocks noGrp="1"/>
          </p:cNvSpPr>
          <p:nvPr>
            <p:ph idx="1"/>
          </p:nvPr>
        </p:nvSpPr>
        <p:spPr/>
        <p:txBody>
          <a:bodyPr>
            <a:normAutofit/>
          </a:bodyPr>
          <a:lstStyle/>
          <a:p>
            <a:r>
              <a:rPr lang="en-US" dirty="0">
                <a:solidFill>
                  <a:schemeClr val="tx2">
                    <a:lumMod val="50000"/>
                  </a:schemeClr>
                </a:solidFill>
                <a:latin typeface="Calibri" panose="020F0502020204030204" pitchFamily="34" charset="0"/>
              </a:rPr>
              <a:t>C</a:t>
            </a:r>
            <a:r>
              <a:rPr lang="en-US" dirty="0" smtClean="0">
                <a:solidFill>
                  <a:schemeClr val="tx2">
                    <a:lumMod val="50000"/>
                  </a:schemeClr>
                </a:solidFill>
                <a:latin typeface="Calibri" panose="020F0502020204030204" pitchFamily="34" charset="0"/>
              </a:rPr>
              <a:t>omplete </a:t>
            </a:r>
            <a:r>
              <a:rPr lang="en-US" dirty="0">
                <a:solidFill>
                  <a:schemeClr val="tx2">
                    <a:lumMod val="50000"/>
                  </a:schemeClr>
                </a:solidFill>
                <a:latin typeface="Calibri" panose="020F0502020204030204" pitchFamily="34" charset="0"/>
              </a:rPr>
              <a:t>names, dates of </a:t>
            </a:r>
            <a:r>
              <a:rPr lang="en-US" dirty="0" smtClean="0">
                <a:solidFill>
                  <a:schemeClr val="tx2">
                    <a:lumMod val="50000"/>
                  </a:schemeClr>
                </a:solidFill>
                <a:latin typeface="Calibri" panose="020F0502020204030204" pitchFamily="34" charset="0"/>
              </a:rPr>
              <a:t>birth, </a:t>
            </a:r>
            <a:r>
              <a:rPr lang="en-US" dirty="0">
                <a:solidFill>
                  <a:schemeClr val="tx2">
                    <a:lumMod val="50000"/>
                  </a:schemeClr>
                </a:solidFill>
                <a:latin typeface="Calibri" panose="020F0502020204030204" pitchFamily="34" charset="0"/>
              </a:rPr>
              <a:t>tax identification numbers, addresses, and telephone </a:t>
            </a:r>
            <a:r>
              <a:rPr lang="en-US" dirty="0" smtClean="0">
                <a:solidFill>
                  <a:schemeClr val="tx2">
                    <a:lumMod val="50000"/>
                  </a:schemeClr>
                </a:solidFill>
                <a:latin typeface="Calibri" panose="020F0502020204030204" pitchFamily="34" charset="0"/>
              </a:rPr>
              <a:t>numbers</a:t>
            </a:r>
          </a:p>
          <a:p>
            <a:r>
              <a:rPr lang="en-US" i="1" dirty="0">
                <a:solidFill>
                  <a:schemeClr val="tx2">
                    <a:lumMod val="50000"/>
                  </a:schemeClr>
                </a:solidFill>
                <a:latin typeface="Calibri" panose="020F0502020204030204" pitchFamily="34" charset="0"/>
              </a:rPr>
              <a:t>Identifying information of all financial institutions at which undisclosed OVDP assets </a:t>
            </a:r>
            <a:r>
              <a:rPr lang="en-US" i="1" dirty="0" smtClean="0">
                <a:solidFill>
                  <a:schemeClr val="tx2">
                    <a:lumMod val="50000"/>
                  </a:schemeClr>
                </a:solidFill>
                <a:latin typeface="Calibri" panose="020F0502020204030204" pitchFamily="34" charset="0"/>
              </a:rPr>
              <a:t>were held. This includes complete </a:t>
            </a:r>
            <a:r>
              <a:rPr lang="en-US" i="1" dirty="0">
                <a:solidFill>
                  <a:schemeClr val="tx2">
                    <a:lumMod val="50000"/>
                  </a:schemeClr>
                </a:solidFill>
                <a:latin typeface="Calibri" panose="020F0502020204030204" pitchFamily="34" charset="0"/>
              </a:rPr>
              <a:t>names (including all DBAs and pseudonyms), addresses, and telephone numbers. </a:t>
            </a:r>
            <a:endParaRPr lang="en-US" i="1" dirty="0" smtClean="0">
              <a:solidFill>
                <a:schemeClr val="tx2">
                  <a:lumMod val="50000"/>
                </a:schemeClr>
              </a:solidFill>
              <a:latin typeface="Calibri" panose="020F0502020204030204" pitchFamily="34" charset="0"/>
            </a:endParaRPr>
          </a:p>
          <a:p>
            <a:r>
              <a:rPr lang="en-US" i="1" dirty="0" smtClean="0">
                <a:solidFill>
                  <a:schemeClr val="tx2">
                    <a:lumMod val="50000"/>
                  </a:schemeClr>
                </a:solidFill>
                <a:latin typeface="Calibri" panose="020F0502020204030204" pitchFamily="34" charset="0"/>
              </a:rPr>
              <a:t>Identifying </a:t>
            </a:r>
            <a:r>
              <a:rPr lang="en-US" i="1" dirty="0">
                <a:solidFill>
                  <a:schemeClr val="tx2">
                    <a:lumMod val="50000"/>
                  </a:schemeClr>
                </a:solidFill>
                <a:latin typeface="Calibri" panose="020F0502020204030204" pitchFamily="34" charset="0"/>
              </a:rPr>
              <a:t>information </a:t>
            </a:r>
            <a:r>
              <a:rPr lang="en-US" i="1" dirty="0" smtClean="0">
                <a:solidFill>
                  <a:schemeClr val="tx2">
                    <a:lumMod val="50000"/>
                  </a:schemeClr>
                </a:solidFill>
                <a:latin typeface="Calibri" panose="020F0502020204030204" pitchFamily="34" charset="0"/>
              </a:rPr>
              <a:t>for all </a:t>
            </a:r>
            <a:r>
              <a:rPr lang="en-US" i="1" dirty="0">
                <a:solidFill>
                  <a:schemeClr val="tx2">
                    <a:lumMod val="50000"/>
                  </a:schemeClr>
                </a:solidFill>
                <a:latin typeface="Calibri" panose="020F0502020204030204" pitchFamily="34" charset="0"/>
              </a:rPr>
              <a:t>foreign and domestic entities </a:t>
            </a:r>
            <a:r>
              <a:rPr lang="en-US" i="1" dirty="0" smtClean="0">
                <a:solidFill>
                  <a:schemeClr val="tx2">
                    <a:lumMod val="50000"/>
                  </a:schemeClr>
                </a:solidFill>
                <a:latin typeface="Calibri" panose="020F0502020204030204" pitchFamily="34" charset="0"/>
              </a:rPr>
              <a:t>through </a:t>
            </a:r>
            <a:r>
              <a:rPr lang="en-US" i="1" dirty="0">
                <a:solidFill>
                  <a:schemeClr val="tx2">
                    <a:lumMod val="50000"/>
                  </a:schemeClr>
                </a:solidFill>
                <a:latin typeface="Calibri" panose="020F0502020204030204" pitchFamily="34" charset="0"/>
              </a:rPr>
              <a:t>which the undisclosed OVDP assets </a:t>
            </a:r>
            <a:r>
              <a:rPr lang="en-US" i="1" dirty="0" smtClean="0">
                <a:solidFill>
                  <a:schemeClr val="tx2">
                    <a:lumMod val="50000"/>
                  </a:schemeClr>
                </a:solidFill>
                <a:latin typeface="Calibri" panose="020F0502020204030204" pitchFamily="34" charset="0"/>
              </a:rPr>
              <a:t>were held</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35</a:t>
            </a:fld>
            <a:endParaRPr lang="en-US">
              <a:solidFill>
                <a:prstClr val="black">
                  <a:lumMod val="65000"/>
                  <a:lumOff val="3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01360" y="77249"/>
            <a:ext cx="1642640" cy="957263"/>
          </a:xfrm>
          <a:prstGeom prst="rect">
            <a:avLst/>
          </a:prstGeom>
        </p:spPr>
      </p:pic>
    </p:spTree>
    <p:extLst>
      <p:ext uri="{BB962C8B-B14F-4D97-AF65-F5344CB8AC3E}">
        <p14:creationId xmlns:p14="http://schemas.microsoft.com/office/powerpoint/2010/main" val="22664848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225041"/>
            <a:ext cx="8107135" cy="1032260"/>
          </a:xfrm>
        </p:spPr>
        <p:txBody>
          <a:bodyPr anchor="ctr">
            <a:noAutofit/>
          </a:bodyPr>
          <a:lstStyle/>
          <a:p>
            <a:pPr>
              <a:lnSpc>
                <a:spcPct val="100000"/>
              </a:lnSpc>
            </a:pPr>
            <a:r>
              <a:rPr lang="en-US" sz="2800" dirty="0">
                <a:effectLst/>
                <a:cs typeface="Times New Roman" pitchFamily="18" charset="0"/>
              </a:rPr>
              <a:t>Various Lower Offshore Penalty Provisions Have </a:t>
            </a:r>
            <a:r>
              <a:rPr lang="en-US" sz="2800" dirty="0" smtClean="0">
                <a:effectLst/>
                <a:cs typeface="Times New Roman" pitchFamily="18" charset="0"/>
              </a:rPr>
              <a:t/>
            </a:r>
            <a:br>
              <a:rPr lang="en-US" sz="2800" dirty="0" smtClean="0">
                <a:effectLst/>
                <a:cs typeface="Times New Roman" pitchFamily="18" charset="0"/>
              </a:rPr>
            </a:br>
            <a:r>
              <a:rPr lang="en-US" sz="2800" dirty="0" smtClean="0">
                <a:effectLst/>
                <a:cs typeface="Times New Roman" pitchFamily="18" charset="0"/>
              </a:rPr>
              <a:t>Been </a:t>
            </a:r>
            <a:r>
              <a:rPr lang="en-US" sz="2800" dirty="0">
                <a:effectLst/>
                <a:cs typeface="Times New Roman" pitchFamily="18" charset="0"/>
              </a:rPr>
              <a:t>Withdrawn. See Below for Old Provisions</a:t>
            </a:r>
          </a:p>
        </p:txBody>
      </p:sp>
      <p:sp>
        <p:nvSpPr>
          <p:cNvPr id="3" name="Content Placeholder 2"/>
          <p:cNvSpPr>
            <a:spLocks noGrp="1"/>
          </p:cNvSpPr>
          <p:nvPr>
            <p:ph idx="1"/>
          </p:nvPr>
        </p:nvSpPr>
        <p:spPr>
          <a:xfrm>
            <a:off x="457200" y="1295400"/>
            <a:ext cx="8229600" cy="5334000"/>
          </a:xfrm>
        </p:spPr>
        <p:txBody>
          <a:bodyPr>
            <a:normAutofit fontScale="92500" lnSpcReduction="10000"/>
          </a:bodyPr>
          <a:lstStyle/>
          <a:p>
            <a:r>
              <a:rPr lang="en-US" strike="sngStrike" dirty="0" smtClean="0">
                <a:solidFill>
                  <a:schemeClr val="tx2">
                    <a:lumMod val="50000"/>
                  </a:schemeClr>
                </a:solidFill>
                <a:latin typeface="Calibri" pitchFamily="34" charset="0"/>
                <a:cs typeface="Times New Roman" pitchFamily="18" charset="0"/>
              </a:rPr>
              <a:t>For accounts that do not exceed $75,000 the penalty is 12.5% of the highest aggregate balance</a:t>
            </a:r>
          </a:p>
          <a:p>
            <a:pPr lvl="1"/>
            <a:r>
              <a:rPr lang="en-US" sz="2000" strike="sngStrike" dirty="0" smtClean="0">
                <a:solidFill>
                  <a:schemeClr val="tx2">
                    <a:lumMod val="50000"/>
                  </a:schemeClr>
                </a:solidFill>
                <a:latin typeface="Calibri" pitchFamily="34" charset="0"/>
                <a:cs typeface="Times New Roman" pitchFamily="18" charset="0"/>
              </a:rPr>
              <a:t>All other terms remain the same</a:t>
            </a:r>
          </a:p>
          <a:p>
            <a:pPr lvl="1"/>
            <a:r>
              <a:rPr lang="en-US" sz="2000" strike="sngStrike" dirty="0" smtClean="0">
                <a:solidFill>
                  <a:schemeClr val="tx2">
                    <a:lumMod val="50000"/>
                  </a:schemeClr>
                </a:solidFill>
                <a:latin typeface="Calibri" pitchFamily="34" charset="0"/>
                <a:cs typeface="Times New Roman" pitchFamily="18" charset="0"/>
              </a:rPr>
              <a:t>Non-financial assets are taken into account for determining the $75,000 threshold</a:t>
            </a:r>
          </a:p>
          <a:p>
            <a:pPr marL="393192" lvl="1" indent="0">
              <a:buNone/>
            </a:pPr>
            <a:endParaRPr lang="en-US" sz="2000" strike="sngStrike" dirty="0" smtClean="0">
              <a:solidFill>
                <a:schemeClr val="tx2">
                  <a:lumMod val="50000"/>
                </a:schemeClr>
              </a:solidFill>
              <a:latin typeface="Calibri" pitchFamily="34" charset="0"/>
              <a:cs typeface="Times New Roman" pitchFamily="18" charset="0"/>
            </a:endParaRPr>
          </a:p>
          <a:p>
            <a:r>
              <a:rPr lang="en-US" strike="sngStrike" dirty="0" smtClean="0">
                <a:solidFill>
                  <a:schemeClr val="tx2">
                    <a:lumMod val="50000"/>
                  </a:schemeClr>
                </a:solidFill>
                <a:latin typeface="Calibri" pitchFamily="34" charset="0"/>
                <a:cs typeface="Times New Roman" pitchFamily="18" charset="0"/>
              </a:rPr>
              <a:t>5% Penalty</a:t>
            </a:r>
          </a:p>
          <a:p>
            <a:pPr lvl="1"/>
            <a:r>
              <a:rPr lang="en-US" sz="2000" strike="sngStrike" dirty="0" smtClean="0">
                <a:solidFill>
                  <a:schemeClr val="tx2">
                    <a:lumMod val="50000"/>
                  </a:schemeClr>
                </a:solidFill>
                <a:latin typeface="Calibri" pitchFamily="34" charset="0"/>
                <a:cs typeface="Times New Roman" pitchFamily="18" charset="0"/>
              </a:rPr>
              <a:t>Category 1 “Inherited” Accounts</a:t>
            </a:r>
          </a:p>
          <a:p>
            <a:pPr lvl="2"/>
            <a:r>
              <a:rPr lang="en-US" sz="1800" strike="sngStrike" dirty="0" smtClean="0">
                <a:solidFill>
                  <a:schemeClr val="tx2">
                    <a:lumMod val="50000"/>
                  </a:schemeClr>
                </a:solidFill>
                <a:latin typeface="Calibri" pitchFamily="34" charset="0"/>
                <a:cs typeface="Times New Roman" pitchFamily="18" charset="0"/>
              </a:rPr>
              <a:t>Taxpayer did not open the account</a:t>
            </a:r>
          </a:p>
          <a:p>
            <a:pPr lvl="2"/>
            <a:r>
              <a:rPr lang="en-US" sz="1800" strike="sngStrike" dirty="0" smtClean="0">
                <a:solidFill>
                  <a:schemeClr val="tx2">
                    <a:lumMod val="50000"/>
                  </a:schemeClr>
                </a:solidFill>
                <a:latin typeface="Calibri" pitchFamily="34" charset="0"/>
                <a:cs typeface="Times New Roman" pitchFamily="18" charset="0"/>
              </a:rPr>
              <a:t>Minimal Infrequent Contact</a:t>
            </a:r>
          </a:p>
          <a:p>
            <a:pPr lvl="2"/>
            <a:r>
              <a:rPr lang="en-US" sz="1800" strike="sngStrike" dirty="0" smtClean="0">
                <a:solidFill>
                  <a:schemeClr val="tx2">
                    <a:lumMod val="50000"/>
                  </a:schemeClr>
                </a:solidFill>
                <a:latin typeface="Calibri" pitchFamily="34" charset="0"/>
                <a:cs typeface="Times New Roman" pitchFamily="18" charset="0"/>
              </a:rPr>
              <a:t>Did </a:t>
            </a:r>
            <a:r>
              <a:rPr lang="en-US" sz="1800" strike="sngStrike" dirty="0">
                <a:solidFill>
                  <a:schemeClr val="tx2">
                    <a:lumMod val="50000"/>
                  </a:schemeClr>
                </a:solidFill>
                <a:latin typeface="Calibri" pitchFamily="34" charset="0"/>
                <a:cs typeface="Times New Roman" pitchFamily="18" charset="0"/>
              </a:rPr>
              <a:t>not withdraw more than $1k in any one </a:t>
            </a:r>
            <a:r>
              <a:rPr lang="en-US" sz="1800" strike="sngStrike" dirty="0" smtClean="0">
                <a:solidFill>
                  <a:schemeClr val="tx2">
                    <a:lumMod val="50000"/>
                  </a:schemeClr>
                </a:solidFill>
                <a:latin typeface="Calibri" pitchFamily="34" charset="0"/>
                <a:cs typeface="Times New Roman" pitchFamily="18" charset="0"/>
              </a:rPr>
              <a:t>year</a:t>
            </a:r>
          </a:p>
          <a:p>
            <a:pPr lvl="2"/>
            <a:r>
              <a:rPr lang="en-US" sz="1800" strike="sngStrike" dirty="0">
                <a:solidFill>
                  <a:schemeClr val="tx2">
                    <a:lumMod val="50000"/>
                  </a:schemeClr>
                </a:solidFill>
                <a:latin typeface="Calibri" pitchFamily="34" charset="0"/>
                <a:cs typeface="Times New Roman" pitchFamily="18" charset="0"/>
              </a:rPr>
              <a:t>Prove that all taxes were paid on the principal balance going back to Jan. 1, 1991</a:t>
            </a:r>
            <a:r>
              <a:rPr lang="en-US" sz="1800" strike="sngStrike" dirty="0" smtClean="0">
                <a:solidFill>
                  <a:schemeClr val="tx2">
                    <a:lumMod val="50000"/>
                  </a:schemeClr>
                </a:solidFill>
                <a:latin typeface="Calibri" pitchFamily="34" charset="0"/>
                <a:cs typeface="Times New Roman" pitchFamily="18" charset="0"/>
              </a:rPr>
              <a:t>.</a:t>
            </a:r>
          </a:p>
          <a:p>
            <a:pPr lvl="2"/>
            <a:endParaRPr lang="en-US" sz="1400" strike="sngStrike" dirty="0">
              <a:solidFill>
                <a:schemeClr val="tx2">
                  <a:lumMod val="50000"/>
                </a:schemeClr>
              </a:solidFill>
              <a:latin typeface="Calibri" pitchFamily="34" charset="0"/>
              <a:cs typeface="Times New Roman" pitchFamily="18" charset="0"/>
            </a:endParaRPr>
          </a:p>
          <a:p>
            <a:pPr lvl="1"/>
            <a:r>
              <a:rPr lang="en-US" sz="2200" strike="sngStrike" dirty="0">
                <a:solidFill>
                  <a:schemeClr val="tx2">
                    <a:lumMod val="50000"/>
                  </a:schemeClr>
                </a:solidFill>
                <a:latin typeface="Calibri" pitchFamily="34" charset="0"/>
                <a:cs typeface="Times New Roman" pitchFamily="18" charset="0"/>
              </a:rPr>
              <a:t>Category 2. The Brain Dead Citizen</a:t>
            </a:r>
          </a:p>
          <a:p>
            <a:pPr lvl="2"/>
            <a:r>
              <a:rPr lang="en-US" sz="1900" strike="sngStrike" dirty="0">
                <a:solidFill>
                  <a:schemeClr val="tx2">
                    <a:lumMod val="50000"/>
                  </a:schemeClr>
                </a:solidFill>
                <a:latin typeface="Calibri" pitchFamily="34" charset="0"/>
                <a:cs typeface="Times New Roman" pitchFamily="18" charset="0"/>
              </a:rPr>
              <a:t>Taxpayers who are foreign residents and who were unaware they were U.S. citizens.</a:t>
            </a:r>
          </a:p>
          <a:p>
            <a:pPr marL="914400" lvl="2" indent="0">
              <a:buNone/>
            </a:pPr>
            <a:endParaRPr lang="en-US" sz="1400" dirty="0">
              <a:solidFill>
                <a:schemeClr val="tx2">
                  <a:lumMod val="50000"/>
                </a:schemeClr>
              </a:solidFill>
              <a:latin typeface="Times New Roman" pitchFamily="18" charset="0"/>
              <a:cs typeface="Times New Roman" pitchFamily="18" charset="0"/>
            </a:endParaRPr>
          </a:p>
          <a:p>
            <a:pPr lvl="2"/>
            <a:endParaRPr lang="en-US" sz="1400" dirty="0" smtClean="0">
              <a:solidFill>
                <a:schemeClr val="tx2">
                  <a:lumMod val="50000"/>
                </a:schemeClr>
              </a:solidFill>
              <a:latin typeface="Times New Roman" pitchFamily="18" charset="0"/>
              <a:cs typeface="Times New Roman" pitchFamily="18" charset="0"/>
            </a:endParaRPr>
          </a:p>
          <a:p>
            <a:pPr lvl="2"/>
            <a:endParaRPr lang="en-US" sz="1400" dirty="0">
              <a:solidFill>
                <a:schemeClr val="tx2">
                  <a:lumMod val="50000"/>
                </a:schemeClr>
              </a:solidFill>
              <a:latin typeface="Times New Roman" pitchFamily="18" charset="0"/>
              <a:cs typeface="Times New Roman" pitchFamily="18" charset="0"/>
            </a:endParaRPr>
          </a:p>
          <a:p>
            <a:pPr marL="914400" lvl="2" indent="0">
              <a:buNone/>
            </a:pPr>
            <a:endParaRPr lang="en-US" sz="1200" dirty="0" smtClean="0">
              <a:solidFill>
                <a:schemeClr val="tx2">
                  <a:lumMod val="50000"/>
                </a:schemeClr>
              </a:solidFill>
              <a:latin typeface="Times New Roman" pitchFamily="18" charset="0"/>
              <a:cs typeface="Times New Roman" pitchFamily="18" charset="0"/>
            </a:endParaRPr>
          </a:p>
          <a:p>
            <a:pPr lvl="2"/>
            <a:endParaRPr lang="en-US" sz="1200" dirty="0" smtClean="0">
              <a:solidFill>
                <a:schemeClr val="tx2">
                  <a:lumMod val="50000"/>
                </a:schemeClr>
              </a:solidFill>
              <a:latin typeface="Times New Roman" pitchFamily="18" charset="0"/>
              <a:cs typeface="Times New Roman" pitchFamily="18" charset="0"/>
            </a:endParaRPr>
          </a:p>
          <a:p>
            <a:endParaRPr lang="en-US" sz="1200" dirty="0" smtClean="0">
              <a:solidFill>
                <a:schemeClr val="tx2">
                  <a:lumMod val="50000"/>
                </a:schemeClr>
              </a:solidFill>
              <a:latin typeface="Times New Roman" pitchFamily="18" charset="0"/>
              <a:cs typeface="Times New Roman" pitchFamily="18" charset="0"/>
            </a:endParaRPr>
          </a:p>
          <a:p>
            <a:endParaRPr lang="en-US" sz="1200" dirty="0">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0564" y="69085"/>
            <a:ext cx="1363436" cy="794554"/>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36</a:t>
            </a:fld>
            <a:endParaRPr lang="en-US">
              <a:solidFill>
                <a:prstClr val="black">
                  <a:lumMod val="65000"/>
                  <a:lumOff val="35000"/>
                </a:prstClr>
              </a:solidFill>
            </a:endParaRPr>
          </a:p>
        </p:txBody>
      </p:sp>
    </p:spTree>
    <p:extLst>
      <p:ext uri="{BB962C8B-B14F-4D97-AF65-F5344CB8AC3E}">
        <p14:creationId xmlns:p14="http://schemas.microsoft.com/office/powerpoint/2010/main" val="118272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2447"/>
            <a:ext cx="7391400" cy="838200"/>
          </a:xfrm>
        </p:spPr>
        <p:txBody>
          <a:bodyPr/>
          <a:lstStyle/>
          <a:p>
            <a:r>
              <a:rPr lang="en-US" sz="3800" dirty="0" smtClean="0">
                <a:effectLst/>
                <a:cs typeface="Times New Roman" pitchFamily="18" charset="0"/>
              </a:rPr>
              <a:t>Limited OVDP Relief (Continued)</a:t>
            </a:r>
            <a:endParaRPr lang="en-US" sz="3800" dirty="0">
              <a:effectLst/>
              <a:cs typeface="Times New Roman" pitchFamily="18" charset="0"/>
            </a:endParaRPr>
          </a:p>
        </p:txBody>
      </p:sp>
      <p:sp>
        <p:nvSpPr>
          <p:cNvPr id="3" name="Content Placeholder 2"/>
          <p:cNvSpPr>
            <a:spLocks noGrp="1"/>
          </p:cNvSpPr>
          <p:nvPr>
            <p:ph idx="1"/>
          </p:nvPr>
        </p:nvSpPr>
        <p:spPr>
          <a:xfrm>
            <a:off x="457200" y="1600202"/>
            <a:ext cx="8229600" cy="4876798"/>
          </a:xfrm>
        </p:spPr>
        <p:txBody>
          <a:bodyPr>
            <a:normAutofit/>
          </a:bodyPr>
          <a:lstStyle/>
          <a:p>
            <a:pPr lvl="1"/>
            <a:r>
              <a:rPr lang="en-US" sz="2000" strike="sngStrike" dirty="0" smtClean="0">
                <a:solidFill>
                  <a:schemeClr val="tx2">
                    <a:lumMod val="50000"/>
                  </a:schemeClr>
                </a:solidFill>
                <a:latin typeface="Calibri" pitchFamily="34" charset="0"/>
                <a:cs typeface="Times New Roman" pitchFamily="18" charset="0"/>
              </a:rPr>
              <a:t>Category 3. Foreign Residents Who Meet </a:t>
            </a:r>
            <a:r>
              <a:rPr lang="en-US" sz="2000" strike="sngStrike" dirty="0">
                <a:solidFill>
                  <a:schemeClr val="tx2">
                    <a:lumMod val="50000"/>
                  </a:schemeClr>
                </a:solidFill>
                <a:latin typeface="Calibri" pitchFamily="34" charset="0"/>
                <a:cs typeface="Times New Roman" pitchFamily="18" charset="0"/>
              </a:rPr>
              <a:t>A</a:t>
            </a:r>
            <a:r>
              <a:rPr lang="en-US" sz="2000" strike="sngStrike" dirty="0" smtClean="0">
                <a:solidFill>
                  <a:schemeClr val="tx2">
                    <a:lumMod val="50000"/>
                  </a:schemeClr>
                </a:solidFill>
                <a:latin typeface="Calibri" pitchFamily="34" charset="0"/>
                <a:cs typeface="Times New Roman" pitchFamily="18" charset="0"/>
              </a:rPr>
              <a:t>ll of the Following Conditions:</a:t>
            </a:r>
          </a:p>
          <a:p>
            <a:pPr lvl="2"/>
            <a:r>
              <a:rPr lang="en-US" sz="1800" strike="sngStrike" dirty="0" smtClean="0">
                <a:solidFill>
                  <a:schemeClr val="tx2">
                    <a:lumMod val="50000"/>
                  </a:schemeClr>
                </a:solidFill>
                <a:latin typeface="Calibri" pitchFamily="34" charset="0"/>
                <a:cs typeface="Times New Roman" pitchFamily="18" charset="0"/>
              </a:rPr>
              <a:t>Taxpayer resides in a foreign country</a:t>
            </a:r>
          </a:p>
          <a:p>
            <a:pPr lvl="2"/>
            <a:r>
              <a:rPr lang="en-US" sz="1800" strike="sngStrike" dirty="0" smtClean="0">
                <a:solidFill>
                  <a:schemeClr val="tx2">
                    <a:lumMod val="50000"/>
                  </a:schemeClr>
                </a:solidFill>
                <a:latin typeface="Calibri" pitchFamily="34" charset="0"/>
                <a:cs typeface="Times New Roman" pitchFamily="18" charset="0"/>
              </a:rPr>
              <a:t>Has made a “good faith showing” that she has timely complied with all tax reporting and payment requirements in the country of residence; and</a:t>
            </a:r>
          </a:p>
          <a:p>
            <a:pPr lvl="2"/>
            <a:r>
              <a:rPr lang="en-US" sz="1800" strike="sngStrike" dirty="0" smtClean="0">
                <a:solidFill>
                  <a:schemeClr val="tx2">
                    <a:lumMod val="50000"/>
                  </a:schemeClr>
                </a:solidFill>
                <a:latin typeface="Calibri" pitchFamily="34" charset="0"/>
                <a:cs typeface="Times New Roman" pitchFamily="18" charset="0"/>
              </a:rPr>
              <a:t>Has $10,000 or less of U.S. source income each year</a:t>
            </a:r>
          </a:p>
          <a:p>
            <a:pPr lvl="1"/>
            <a:endParaRPr lang="en-US" sz="1400" strike="sngStrike" dirty="0">
              <a:solidFill>
                <a:schemeClr val="tx2">
                  <a:lumMod val="50000"/>
                </a:schemeClr>
              </a:solidFill>
              <a:latin typeface="Calibri" pitchFamily="34" charset="0"/>
              <a:cs typeface="Times New Roman" pitchFamily="18" charset="0"/>
            </a:endParaRPr>
          </a:p>
          <a:p>
            <a:r>
              <a:rPr lang="en-US" strike="sngStrike" dirty="0" smtClean="0">
                <a:solidFill>
                  <a:schemeClr val="tx2">
                    <a:lumMod val="50000"/>
                  </a:schemeClr>
                </a:solidFill>
                <a:latin typeface="Calibri" pitchFamily="34" charset="0"/>
                <a:cs typeface="Times New Roman" pitchFamily="18" charset="0"/>
              </a:rPr>
              <a:t>Category 3 taxpayers may exclude the value of non-financial assets from the penalty base.</a:t>
            </a:r>
          </a:p>
          <a:p>
            <a:pPr marL="0" indent="0">
              <a:buNone/>
            </a:pPr>
            <a:endParaRPr lang="en-US" strike="sngStrike" dirty="0" smtClean="0">
              <a:solidFill>
                <a:schemeClr val="tx2">
                  <a:lumMod val="50000"/>
                </a:schemeClr>
              </a:solidFill>
              <a:latin typeface="Calibri" pitchFamily="34" charset="0"/>
              <a:cs typeface="Times New Roman" pitchFamily="18" charset="0"/>
            </a:endParaRPr>
          </a:p>
          <a:p>
            <a:r>
              <a:rPr lang="en-US" strike="sngStrike" dirty="0" smtClean="0">
                <a:solidFill>
                  <a:schemeClr val="tx2">
                    <a:lumMod val="50000"/>
                  </a:schemeClr>
                </a:solidFill>
                <a:latin typeface="Calibri" pitchFamily="34" charset="0"/>
                <a:cs typeface="Times New Roman" pitchFamily="18" charset="0"/>
              </a:rPr>
              <a:t>Category 3 did not exist under the 2009 OVDP, and therefore qualifying taxpayers may reopen their cases with the IRS</a:t>
            </a:r>
            <a:r>
              <a:rPr lang="en-US" dirty="0" smtClean="0">
                <a:solidFill>
                  <a:schemeClr val="tx2">
                    <a:lumMod val="50000"/>
                  </a:schemeClr>
                </a:solidFill>
                <a:latin typeface="Calibri" pitchFamily="34" charset="0"/>
                <a:cs typeface="Times New Roman" pitchFamily="18" charset="0"/>
              </a:rPr>
              <a:t>.</a:t>
            </a:r>
            <a:r>
              <a:rPr lang="en-US" sz="2000" dirty="0" smtClean="0">
                <a:solidFill>
                  <a:schemeClr val="tx2">
                    <a:lumMod val="50000"/>
                  </a:schemeClr>
                </a:solidFill>
                <a:latin typeface="Calibri" pitchFamily="34" charset="0"/>
                <a:cs typeface="Times New Roman" pitchFamily="18" charset="0"/>
              </a:rPr>
              <a:t/>
            </a:r>
            <a:br>
              <a:rPr lang="en-US" sz="2000" dirty="0" smtClean="0">
                <a:solidFill>
                  <a:schemeClr val="tx2">
                    <a:lumMod val="50000"/>
                  </a:schemeClr>
                </a:solidFill>
                <a:latin typeface="Calibri" pitchFamily="34" charset="0"/>
                <a:cs typeface="Times New Roman" pitchFamily="18" charset="0"/>
              </a:rPr>
            </a:br>
            <a:endParaRPr lang="en-US" sz="2000" dirty="0" smtClean="0">
              <a:solidFill>
                <a:schemeClr val="tx2">
                  <a:lumMod val="50000"/>
                </a:schemeClr>
              </a:solidFill>
              <a:latin typeface="Calibri" pitchFamily="34" charset="0"/>
              <a:cs typeface="Times New Roman" pitchFamily="18" charset="0"/>
            </a:endParaRPr>
          </a:p>
          <a:p>
            <a:pPr lvl="1"/>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61688"/>
            <a:ext cx="1642640" cy="957263"/>
          </a:xfrm>
          <a:prstGeom prst="rect">
            <a:avLst/>
          </a:prstGeom>
        </p:spPr>
      </p:pic>
      <p:sp>
        <p:nvSpPr>
          <p:cNvPr id="5" name="Slide Number Placeholder 4"/>
          <p:cNvSpPr>
            <a:spLocks noGrp="1"/>
          </p:cNvSpPr>
          <p:nvPr>
            <p:ph type="sldNum" sz="quarter" idx="12"/>
          </p:nvPr>
        </p:nvSpPr>
        <p:spPr/>
        <p:txBody>
          <a:bodyPr/>
          <a:lstStyle/>
          <a:p>
            <a:fld id="{0CF1B64A-8BBE-466A-A574-88574CAB2E1D}" type="slidenum">
              <a:rPr lang="en-US" smtClean="0">
                <a:solidFill>
                  <a:prstClr val="black">
                    <a:lumMod val="65000"/>
                    <a:lumOff val="35000"/>
                  </a:prstClr>
                </a:solidFill>
              </a:rPr>
              <a:pPr/>
              <a:t>37</a:t>
            </a:fld>
            <a:endParaRPr lang="en-US">
              <a:solidFill>
                <a:prstClr val="black">
                  <a:lumMod val="65000"/>
                  <a:lumOff val="35000"/>
                </a:prstClr>
              </a:solidFill>
            </a:endParaRPr>
          </a:p>
        </p:txBody>
      </p:sp>
    </p:spTree>
    <p:extLst>
      <p:ext uri="{BB962C8B-B14F-4D97-AF65-F5344CB8AC3E}">
        <p14:creationId xmlns:p14="http://schemas.microsoft.com/office/powerpoint/2010/main" val="327526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64120" y="457200"/>
            <a:ext cx="7772400" cy="904875"/>
          </a:xfrm>
        </p:spPr>
        <p:txBody>
          <a:bodyPr/>
          <a:lstStyle/>
          <a:p>
            <a:r>
              <a:rPr lang="en-US" sz="4400" dirty="0" smtClean="0"/>
              <a:t>Brager Tax Law Group</a:t>
            </a:r>
            <a:endParaRPr lang="en-US" sz="4400" dirty="0"/>
          </a:p>
        </p:txBody>
      </p:sp>
      <p:sp>
        <p:nvSpPr>
          <p:cNvPr id="3" name="Text Placeholder 2"/>
          <p:cNvSpPr>
            <a:spLocks noGrp="1"/>
          </p:cNvSpPr>
          <p:nvPr>
            <p:ph type="body" idx="1"/>
          </p:nvPr>
        </p:nvSpPr>
        <p:spPr>
          <a:xfrm>
            <a:off x="304801" y="2819400"/>
            <a:ext cx="3581399" cy="2057400"/>
          </a:xfrm>
        </p:spPr>
        <p:txBody>
          <a:bodyPr>
            <a:normAutofit/>
          </a:bodyPr>
          <a:lstStyle/>
          <a:p>
            <a:r>
              <a:rPr lang="en-US" sz="1600" b="1" dirty="0" smtClean="0">
                <a:solidFill>
                  <a:schemeClr val="accent1">
                    <a:lumMod val="75000"/>
                  </a:schemeClr>
                </a:solidFill>
              </a:rPr>
              <a:t>Los </a:t>
            </a:r>
            <a:r>
              <a:rPr lang="en-US" sz="1600" b="1" dirty="0">
                <a:solidFill>
                  <a:schemeClr val="accent1">
                    <a:lumMod val="75000"/>
                  </a:schemeClr>
                </a:solidFill>
              </a:rPr>
              <a:t>Angeles</a:t>
            </a:r>
          </a:p>
          <a:p>
            <a:r>
              <a:rPr lang="en-US" sz="1600" dirty="0">
                <a:solidFill>
                  <a:schemeClr val="accent1">
                    <a:lumMod val="75000"/>
                  </a:schemeClr>
                </a:solidFill>
              </a:rPr>
              <a:t>10880 Wilshire Boulevard, Suite 880</a:t>
            </a:r>
            <a:br>
              <a:rPr lang="en-US" sz="1600" dirty="0">
                <a:solidFill>
                  <a:schemeClr val="accent1">
                    <a:lumMod val="75000"/>
                  </a:schemeClr>
                </a:solidFill>
              </a:rPr>
            </a:br>
            <a:r>
              <a:rPr lang="en-US" sz="1600" dirty="0">
                <a:solidFill>
                  <a:schemeClr val="accent1">
                    <a:lumMod val="75000"/>
                  </a:schemeClr>
                </a:solidFill>
              </a:rPr>
              <a:t>Los Angeles, California 90024</a:t>
            </a:r>
            <a:br>
              <a:rPr lang="en-US" sz="1600" dirty="0">
                <a:solidFill>
                  <a:schemeClr val="accent1">
                    <a:lumMod val="75000"/>
                  </a:schemeClr>
                </a:solidFill>
              </a:rPr>
            </a:br>
            <a:r>
              <a:rPr lang="en-US" sz="1600" dirty="0" smtClean="0">
                <a:solidFill>
                  <a:schemeClr val="accent1">
                    <a:lumMod val="75000"/>
                  </a:schemeClr>
                </a:solidFill>
              </a:rPr>
              <a:t>Phone</a:t>
            </a:r>
            <a:r>
              <a:rPr lang="en-US" sz="1600" dirty="0">
                <a:solidFill>
                  <a:schemeClr val="accent1">
                    <a:lumMod val="75000"/>
                  </a:schemeClr>
                </a:solidFill>
              </a:rPr>
              <a:t>: 310.208.6200</a:t>
            </a:r>
            <a:br>
              <a:rPr lang="en-US" sz="1600" dirty="0">
                <a:solidFill>
                  <a:schemeClr val="accent1">
                    <a:lumMod val="75000"/>
                  </a:schemeClr>
                </a:solidFill>
              </a:rPr>
            </a:br>
            <a:r>
              <a:rPr lang="en-US" sz="1600" dirty="0">
                <a:solidFill>
                  <a:schemeClr val="accent1">
                    <a:lumMod val="75000"/>
                  </a:schemeClr>
                </a:solidFill>
              </a:rPr>
              <a:t>Toll Free: 800.380.TAX LITIGATOR</a:t>
            </a:r>
            <a:br>
              <a:rPr lang="en-US" sz="1600" dirty="0">
                <a:solidFill>
                  <a:schemeClr val="accent1">
                    <a:lumMod val="75000"/>
                  </a:schemeClr>
                </a:solidFill>
              </a:rPr>
            </a:br>
            <a:r>
              <a:rPr lang="en-US" sz="1600" dirty="0">
                <a:solidFill>
                  <a:schemeClr val="accent1">
                    <a:lumMod val="75000"/>
                  </a:schemeClr>
                </a:solidFill>
              </a:rPr>
              <a:t>Fax: 310.478.8030</a:t>
            </a:r>
            <a:br>
              <a:rPr lang="en-US" sz="1600" dirty="0">
                <a:solidFill>
                  <a:schemeClr val="accent1">
                    <a:lumMod val="75000"/>
                  </a:schemeClr>
                </a:solidFill>
              </a:rPr>
            </a:br>
            <a:endParaRPr lang="en-US" sz="1600" dirty="0">
              <a:solidFill>
                <a:schemeClr val="accent1">
                  <a:lumMod val="75000"/>
                </a:schemeClr>
              </a:solidFill>
            </a:endParaRPr>
          </a:p>
          <a:p>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FA40481F-19A4-4D62-9C80-2EC2E28F13C7}" type="slidenum">
              <a:rPr lang="en-US" smtClean="0">
                <a:solidFill>
                  <a:prstClr val="black">
                    <a:lumMod val="65000"/>
                    <a:lumOff val="35000"/>
                  </a:prstClr>
                </a:solidFill>
              </a:rPr>
              <a:pPr/>
              <a:t>38</a:t>
            </a:fld>
            <a:endParaRPr lang="en-US">
              <a:solidFill>
                <a:prstClr val="black">
                  <a:lumMod val="65000"/>
                  <a:lumOff val="35000"/>
                </a:prstClr>
              </a:solidFill>
            </a:endParaRPr>
          </a:p>
        </p:txBody>
      </p:sp>
      <p:sp>
        <p:nvSpPr>
          <p:cNvPr id="6" name="TextBox 5"/>
          <p:cNvSpPr txBox="1"/>
          <p:nvPr/>
        </p:nvSpPr>
        <p:spPr>
          <a:xfrm>
            <a:off x="5603666" y="5807015"/>
            <a:ext cx="1861600" cy="369332"/>
          </a:xfrm>
          <a:prstGeom prst="rect">
            <a:avLst/>
          </a:prstGeom>
          <a:noFill/>
        </p:spPr>
        <p:txBody>
          <a:bodyPr wrap="none" rtlCol="0">
            <a:spAutoFit/>
          </a:bodyPr>
          <a:lstStyle/>
          <a:p>
            <a:r>
              <a:rPr lang="en-US" dirty="0" smtClean="0">
                <a:solidFill>
                  <a:prstClr val="black"/>
                </a:solidFill>
                <a:latin typeface="Calibri" pitchFamily="34" charset="0"/>
              </a:rPr>
              <a:t>@</a:t>
            </a:r>
            <a:r>
              <a:rPr lang="en-US" dirty="0" err="1" smtClean="0">
                <a:solidFill>
                  <a:prstClr val="black"/>
                </a:solidFill>
                <a:latin typeface="Calibri" pitchFamily="34" charset="0"/>
              </a:rPr>
              <a:t>TaxProblemEsq</a:t>
            </a:r>
            <a:r>
              <a:rPr lang="en-US" dirty="0" smtClean="0">
                <a:solidFill>
                  <a:prstClr val="black"/>
                </a:solidFill>
                <a:latin typeface="Calibri" pitchFamily="34" charset="0"/>
              </a:rPr>
              <a:t> </a:t>
            </a:r>
            <a:endParaRPr lang="en-US" dirty="0">
              <a:solidFill>
                <a:prstClr val="black"/>
              </a:solidFill>
              <a:latin typeface="Calibri"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165" y="5865065"/>
            <a:ext cx="31432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87236" y="5638966"/>
            <a:ext cx="3460499" cy="646331"/>
          </a:xfrm>
          <a:prstGeom prst="rect">
            <a:avLst/>
          </a:prstGeom>
          <a:noFill/>
        </p:spPr>
        <p:txBody>
          <a:bodyPr wrap="none" rtlCol="0">
            <a:spAutoFit/>
          </a:bodyPr>
          <a:lstStyle/>
          <a:p>
            <a:pPr algn="ctr"/>
            <a:r>
              <a:rPr lang="en-US" dirty="0" smtClean="0">
                <a:solidFill>
                  <a:prstClr val="black"/>
                </a:solidFill>
                <a:latin typeface="Calibri" pitchFamily="34" charset="0"/>
              </a:rPr>
              <a:t>www.bragertaxlaw.com</a:t>
            </a:r>
          </a:p>
          <a:p>
            <a:r>
              <a:rPr lang="en-US" dirty="0" smtClean="0">
                <a:solidFill>
                  <a:prstClr val="black"/>
                </a:solidFill>
                <a:latin typeface="Calibri" pitchFamily="34" charset="0"/>
              </a:rPr>
              <a:t>www.taxproblemattorneyblog.com</a:t>
            </a:r>
            <a:endParaRPr lang="en-US" dirty="0">
              <a:solidFill>
                <a:prstClr val="black"/>
              </a:solidFill>
              <a:latin typeface="Calibri"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183384"/>
            <a:ext cx="1642640" cy="957263"/>
          </a:xfrm>
          <a:prstGeom prst="rect">
            <a:avLst/>
          </a:prstGeom>
        </p:spPr>
      </p:pic>
      <p:sp>
        <p:nvSpPr>
          <p:cNvPr id="8" name="Rectangle 7"/>
          <p:cNvSpPr/>
          <p:nvPr/>
        </p:nvSpPr>
        <p:spPr>
          <a:xfrm>
            <a:off x="4252822" y="1676755"/>
            <a:ext cx="4572000" cy="4247317"/>
          </a:xfrm>
          <a:prstGeom prst="rect">
            <a:avLst/>
          </a:prstGeom>
        </p:spPr>
        <p:txBody>
          <a:bodyPr>
            <a:spAutoFit/>
          </a:bodyPr>
          <a:lstStyle/>
          <a:p>
            <a:pPr algn="ctr"/>
            <a:r>
              <a:rPr lang="en-US" b="1" dirty="0"/>
              <a:t>Tax Litigation &amp; Tax Controversy </a:t>
            </a:r>
            <a:endParaRPr lang="en-US" dirty="0"/>
          </a:p>
          <a:p>
            <a:pPr algn="ctr"/>
            <a:r>
              <a:rPr lang="en-US" b="1" dirty="0"/>
              <a:t>Services We </a:t>
            </a:r>
            <a:r>
              <a:rPr lang="en-US" b="1" dirty="0" smtClean="0"/>
              <a:t>Provide</a:t>
            </a:r>
          </a:p>
          <a:p>
            <a:pPr algn="ctr"/>
            <a:endParaRPr lang="en-US" dirty="0"/>
          </a:p>
          <a:p>
            <a:pPr marL="285750" lvl="0" indent="-285750">
              <a:buFont typeface="Arial" panose="020B0604020202020204" pitchFamily="34" charset="0"/>
              <a:buChar char="•"/>
            </a:pPr>
            <a:r>
              <a:rPr lang="en-US" dirty="0"/>
              <a:t>Criminal Tax </a:t>
            </a:r>
            <a:r>
              <a:rPr lang="en-US" dirty="0" smtClean="0"/>
              <a:t>Defense</a:t>
            </a:r>
          </a:p>
          <a:p>
            <a:pPr marL="285750" lvl="0" indent="-285750">
              <a:buFont typeface="Arial" panose="020B0604020202020204" pitchFamily="34" charset="0"/>
              <a:buChar char="•"/>
            </a:pPr>
            <a:r>
              <a:rPr lang="en-US" dirty="0" smtClean="0"/>
              <a:t>FBAR </a:t>
            </a:r>
            <a:r>
              <a:rPr lang="en-US" dirty="0"/>
              <a:t>and Offshore Account </a:t>
            </a:r>
            <a:r>
              <a:rPr lang="en-US" dirty="0" smtClean="0"/>
              <a:t>Problems</a:t>
            </a:r>
          </a:p>
          <a:p>
            <a:pPr marL="285750" lvl="0" indent="-285750">
              <a:buFont typeface="Arial" panose="020B0604020202020204" pitchFamily="34" charset="0"/>
              <a:buChar char="•"/>
            </a:pPr>
            <a:r>
              <a:rPr lang="en-US" dirty="0" smtClean="0"/>
              <a:t>Office </a:t>
            </a:r>
            <a:r>
              <a:rPr lang="en-US" dirty="0"/>
              <a:t>of Professional Responsibility (OPR) </a:t>
            </a:r>
            <a:r>
              <a:rPr lang="en-US" dirty="0" smtClean="0"/>
              <a:t>Defense</a:t>
            </a:r>
          </a:p>
          <a:p>
            <a:pPr marL="285750" lvl="0" indent="-285750">
              <a:buFont typeface="Arial" panose="020B0604020202020204" pitchFamily="34" charset="0"/>
              <a:buChar char="•"/>
            </a:pPr>
            <a:r>
              <a:rPr lang="en-US" dirty="0" smtClean="0"/>
              <a:t>Tax </a:t>
            </a:r>
            <a:r>
              <a:rPr lang="en-US" dirty="0"/>
              <a:t>Audits &amp; Tax </a:t>
            </a:r>
            <a:r>
              <a:rPr lang="en-US" dirty="0" smtClean="0"/>
              <a:t>Appeals</a:t>
            </a:r>
          </a:p>
          <a:p>
            <a:pPr marL="285750" lvl="0" indent="-285750">
              <a:buFont typeface="Arial" panose="020B0604020202020204" pitchFamily="34" charset="0"/>
              <a:buChar char="•"/>
            </a:pPr>
            <a:r>
              <a:rPr lang="en-US" dirty="0" smtClean="0"/>
              <a:t>Tax </a:t>
            </a:r>
            <a:r>
              <a:rPr lang="en-US" dirty="0"/>
              <a:t>Fraud </a:t>
            </a:r>
            <a:r>
              <a:rPr lang="en-US" dirty="0" smtClean="0"/>
              <a:t>Defense</a:t>
            </a:r>
          </a:p>
          <a:p>
            <a:pPr marL="285750" lvl="0" indent="-285750">
              <a:buFont typeface="Arial" panose="020B0604020202020204" pitchFamily="34" charset="0"/>
              <a:buChar char="•"/>
            </a:pPr>
            <a:r>
              <a:rPr lang="en-US" dirty="0" smtClean="0"/>
              <a:t>Tax </a:t>
            </a:r>
            <a:r>
              <a:rPr lang="en-US" dirty="0"/>
              <a:t>Preparer Penalty </a:t>
            </a:r>
            <a:r>
              <a:rPr lang="en-US" dirty="0" smtClean="0"/>
              <a:t>Defenses</a:t>
            </a:r>
          </a:p>
          <a:p>
            <a:pPr marL="285750" lvl="0" indent="-285750">
              <a:buFont typeface="Arial" panose="020B0604020202020204" pitchFamily="34" charset="0"/>
              <a:buChar char="•"/>
            </a:pPr>
            <a:r>
              <a:rPr lang="en-US" dirty="0" smtClean="0"/>
              <a:t>Innocent </a:t>
            </a:r>
            <a:r>
              <a:rPr lang="en-US" dirty="0"/>
              <a:t>Spouse </a:t>
            </a:r>
            <a:r>
              <a:rPr lang="en-US" dirty="0" smtClean="0"/>
              <a:t>Defenses</a:t>
            </a:r>
          </a:p>
          <a:p>
            <a:pPr marL="285750" lvl="0" indent="-285750">
              <a:buFont typeface="Arial" panose="020B0604020202020204" pitchFamily="34" charset="0"/>
              <a:buChar char="•"/>
            </a:pPr>
            <a:r>
              <a:rPr lang="en-US" dirty="0" smtClean="0"/>
              <a:t>California </a:t>
            </a:r>
            <a:r>
              <a:rPr lang="en-US" dirty="0"/>
              <a:t>Sales Tax </a:t>
            </a:r>
            <a:r>
              <a:rPr lang="en-US" dirty="0" smtClean="0"/>
              <a:t>Problems</a:t>
            </a:r>
          </a:p>
          <a:p>
            <a:pPr marL="285750" lvl="0" indent="-285750">
              <a:buFont typeface="Arial" panose="020B0604020202020204" pitchFamily="34" charset="0"/>
              <a:buChar char="•"/>
            </a:pPr>
            <a:r>
              <a:rPr lang="en-US" dirty="0" smtClean="0"/>
              <a:t>IRS </a:t>
            </a:r>
            <a:r>
              <a:rPr lang="en-US" dirty="0"/>
              <a:t>and California Payroll Tax </a:t>
            </a:r>
            <a:r>
              <a:rPr lang="en-US" dirty="0" smtClean="0"/>
              <a:t>Problems</a:t>
            </a:r>
          </a:p>
          <a:p>
            <a:pPr marL="285750" lvl="0" indent="-285750">
              <a:buFont typeface="Arial" panose="020B0604020202020204" pitchFamily="34" charset="0"/>
              <a:buChar char="•"/>
            </a:pPr>
            <a:r>
              <a:rPr lang="en-US" dirty="0" smtClean="0"/>
              <a:t>Offers </a:t>
            </a:r>
            <a:r>
              <a:rPr lang="en-US" dirty="0"/>
              <a:t>in </a:t>
            </a:r>
            <a:r>
              <a:rPr lang="en-US" dirty="0" smtClean="0"/>
              <a:t>Compromise</a:t>
            </a:r>
          </a:p>
          <a:p>
            <a:pPr marL="285750" lvl="0" indent="-285750">
              <a:buFont typeface="Arial" panose="020B0604020202020204" pitchFamily="34" charset="0"/>
              <a:buChar char="•"/>
            </a:pPr>
            <a:r>
              <a:rPr lang="en-US" dirty="0" smtClean="0"/>
              <a:t>Installment </a:t>
            </a:r>
            <a:r>
              <a:rPr lang="en-US" dirty="0"/>
              <a:t>Payment Agreements</a:t>
            </a:r>
          </a:p>
        </p:txBody>
      </p:sp>
    </p:spTree>
    <p:extLst>
      <p:ext uri="{BB962C8B-B14F-4D97-AF65-F5344CB8AC3E}">
        <p14:creationId xmlns:p14="http://schemas.microsoft.com/office/powerpoint/2010/main" val="37825625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5561</TotalTime>
  <Words>4124</Words>
  <Application>Microsoft Office PowerPoint</Application>
  <PresentationFormat>On-screen Show (4:3)</PresentationFormat>
  <Paragraphs>384</Paragraphs>
  <Slides>38</Slides>
  <Notes>14</Notes>
  <HiddenSlides>0</HiddenSlides>
  <MMClips>0</MMClips>
  <ScaleCrop>false</ScaleCrop>
  <HeadingPairs>
    <vt:vector size="4" baseType="variant">
      <vt:variant>
        <vt:lpstr>Theme</vt:lpstr>
      </vt:variant>
      <vt:variant>
        <vt:i4>3</vt:i4>
      </vt:variant>
      <vt:variant>
        <vt:lpstr>Slide Titles</vt:lpstr>
      </vt:variant>
      <vt:variant>
        <vt:i4>38</vt:i4>
      </vt:variant>
    </vt:vector>
  </HeadingPairs>
  <TitlesOfParts>
    <vt:vector size="41" baseType="lpstr">
      <vt:lpstr>Executive</vt:lpstr>
      <vt:lpstr>1_Executive</vt:lpstr>
      <vt:lpstr>2_Executive</vt:lpstr>
      <vt:lpstr>Big Changes to IRS Offshore Voluntary Disclosure Program (OVDP) for FBAR non-Filers</vt:lpstr>
      <vt:lpstr>Dennis Brager</vt:lpstr>
      <vt:lpstr>Dennis Brager</vt:lpstr>
      <vt:lpstr>  The Problem </vt:lpstr>
      <vt:lpstr>The Problem (Continued)</vt:lpstr>
      <vt:lpstr>OVDP-History</vt:lpstr>
      <vt:lpstr>Tax Amnesty - Offshore Voluntary Disclosure Program (OVDP)</vt:lpstr>
      <vt:lpstr>OVDP Penalties</vt:lpstr>
      <vt:lpstr>OVDP 2014 Changes</vt:lpstr>
      <vt:lpstr>OVDP 2014 Changes (cont.)</vt:lpstr>
      <vt:lpstr>New 50% Penalty(FAQ 7.2)</vt:lpstr>
      <vt:lpstr>New 50% Penalty(Cont.)</vt:lpstr>
      <vt:lpstr>New 50% Penalty (Cont.)</vt:lpstr>
      <vt:lpstr>FAQ 17 Superseded</vt:lpstr>
      <vt:lpstr>FAQ 18 Eliminated.  Possibly Very bad news.</vt:lpstr>
      <vt:lpstr>Streamlined Procedures </vt:lpstr>
      <vt:lpstr>Streamlined  Procedures (Cont.)</vt:lpstr>
      <vt:lpstr>Downsides of Streamlined Compliance Procedure</vt:lpstr>
      <vt:lpstr>Streamlined Foreign Offshore Procedures (SFOP)</vt:lpstr>
      <vt:lpstr>Streamlined Foreign Offshore Procedures (Cont.)</vt:lpstr>
      <vt:lpstr>Streamlined Foreign Offshore  Procedures (Cont.)</vt:lpstr>
      <vt:lpstr>Streamlined Domestic  Offshore Procedures (SDOP)</vt:lpstr>
      <vt:lpstr>Streamlined Domestic  Offshore Procedures (cont.)</vt:lpstr>
      <vt:lpstr>SDOP: Calculating the  5% Penalty</vt:lpstr>
      <vt:lpstr>What is Non-Willful  Conduct?</vt:lpstr>
      <vt:lpstr>Malpractice Avoidance  Tactics</vt:lpstr>
      <vt:lpstr>Unknown</vt:lpstr>
      <vt:lpstr>Transitional Relief: Eligibility</vt:lpstr>
      <vt:lpstr>Transitional Relief:  Benefits</vt:lpstr>
      <vt:lpstr>Transitional Relief:  Penalty Structure</vt:lpstr>
      <vt:lpstr>Obtaining Transitional  Relief</vt:lpstr>
      <vt:lpstr>Clarifications &amp;  Modifications to OVDP</vt:lpstr>
      <vt:lpstr>Clarifications &amp;  Modifications to OVDP (Cont.)</vt:lpstr>
      <vt:lpstr>Electronic Submissions  Limited: FAQ 25.2</vt:lpstr>
      <vt:lpstr>Pre-Clearance Letters Require  More Information than Before</vt:lpstr>
      <vt:lpstr>Various Lower Offshore Penalty Provisions Have  Been Withdrawn. See Below for Old Provisions</vt:lpstr>
      <vt:lpstr>Limited OVDP Relief (Continued)</vt:lpstr>
      <vt:lpstr>Brager Tax Law Group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Dennis Brager</dc:creator>
  <cp:lastModifiedBy>Olivia Rowe</cp:lastModifiedBy>
  <cp:revision>275</cp:revision>
  <cp:lastPrinted>2014-07-23T18:04:15Z</cp:lastPrinted>
  <dcterms:created xsi:type="dcterms:W3CDTF">2011-04-13T00:48:44Z</dcterms:created>
  <dcterms:modified xsi:type="dcterms:W3CDTF">2014-07-24T18:10:27Z</dcterms:modified>
</cp:coreProperties>
</file>